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BBED1-AE79-443C-B899-6DA0A114C45C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69DE82D-E720-490B-846D-09B154B85018}">
      <dgm:prSet phldrT="[Текст]" custT="1"/>
      <dgm:spPr/>
      <dgm:t>
        <a:bodyPr/>
        <a:lstStyle/>
        <a:p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A87EA2-44E3-4B41-8412-06167BD63AB6}" type="parTrans" cxnId="{25AB95FA-7508-4E01-A53F-650C8B4766F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39D8077-6C1D-4B65-99D4-83DDDE3D8D3F}" type="sibTrans" cxnId="{25AB95FA-7508-4E01-A53F-650C8B4766F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65DB4B1-9C13-4802-917F-931527F057AA}">
      <dgm:prSet phldrT="[Текст]" custT="1"/>
      <dgm:spPr/>
      <dgm:t>
        <a:bodyPr/>
        <a:lstStyle/>
        <a:p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A52D15-14A9-4497-9DEC-82E115A20186}" type="parTrans" cxnId="{1940A3A6-2EF6-4A9E-82CE-A07DA732C13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B78D0F7-BCB9-413F-9726-6B49554228F2}" type="sibTrans" cxnId="{1940A3A6-2EF6-4A9E-82CE-A07DA732C13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4ED631F-786F-4CFF-B0A6-FCD6D7DFD466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молодёжных инициатив, направленных на помощь социально незащищенным слоям населения;</a:t>
          </a:r>
          <a:endParaRPr lang="ru-RU" sz="18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90D9B5-C93C-43A2-9D22-79309CA65395}" type="parTrans" cxnId="{CE7BBCA2-02D4-42F0-AFFE-E34FEA7F1421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4F2865C-220F-45E1-98F0-E5C5AA9BD226}" type="sibTrans" cxnId="{CE7BBCA2-02D4-42F0-AFFE-E34FEA7F1421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DEBA2B9-50C3-4841-B930-4851F2F030B2}">
      <dgm:prSet phldrT="[Текст]" custT="1"/>
      <dgm:spPr/>
      <dgm:t>
        <a:bodyPr/>
        <a:lstStyle/>
        <a:p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D828BC-90DE-406E-BFC3-86CB4D83ADBE}" type="parTrans" cxnId="{8B856469-02F6-4BD6-8532-0837E441169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512828E-65CB-4E09-A7CA-2C6DF8AAE041}" type="sibTrans" cxnId="{8B856469-02F6-4BD6-8532-0837E441169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00DD7EA-E9DE-43FC-A759-CC62E87DD109}">
      <dgm:prSet phldrT="[Текст]" custT="1"/>
      <dgm:spPr/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молодёжных инициатив, направленных на адресную помощь частным лицам и организациям;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45D339-750D-4A84-9CED-6EF3698598DC}" type="parTrans" cxnId="{B256755E-2D59-4699-A723-CC7C4E5E8FB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DC72897-25ED-497C-B21E-17C859D6499B}" type="sibTrans" cxnId="{B256755E-2D59-4699-A723-CC7C4E5E8FB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D6F612F-960D-4C97-8366-EB55F49B88A7}">
      <dgm:prSet phldrT="[Текст]" custT="1"/>
      <dgm:spPr/>
      <dgm:t>
        <a:bodyPr/>
        <a:lstStyle/>
        <a:p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8E04CB-3E81-40D3-AC6B-AD2C427C52BE}" type="parTrans" cxnId="{B2BC27B5-E32C-4D9A-8E68-DC88E031B25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5A818FC-608F-424D-A653-985366BECA96}" type="sibTrans" cxnId="{B2BC27B5-E32C-4D9A-8E68-DC88E031B25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435A46F-35A9-4E07-9982-B1E51B262F51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утверждение на основе широкой гласности нравственных принципов, нетерпимости к экстремистским и другим деструктивным явлениям;</a:t>
          </a:r>
          <a:endParaRPr lang="ru-RU" sz="18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D2E8FB-737E-4621-A4A4-7354B2994FAC}" type="parTrans" cxnId="{E9CB72E3-C095-4EDD-AFF1-AB0EA115CC5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AAD04EB-051C-434A-92DC-129F375A9349}" type="sibTrans" cxnId="{E9CB72E3-C095-4EDD-AFF1-AB0EA115CC5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852AD78-4CF5-455B-A202-7B071C80300F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вовлечение студентов в решение социально значимых проблем, активизация добровольческой деятельности;</a:t>
          </a:r>
          <a:endParaRPr lang="ru-RU" sz="18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91ADE0-1387-4A17-BA55-E561C14BFDAD}" type="sibTrans" cxnId="{B6788A3B-7559-44EE-A55D-0A2031648B2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E661048-E1A2-46A3-9945-91CD57874A8F}" type="parTrans" cxnId="{B6788A3B-7559-44EE-A55D-0A2031648B2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9C0CF99-C196-44BE-8829-0590002EBBCC}">
      <dgm:prSet phldrT="[Текст]" custT="1"/>
      <dgm:spPr/>
      <dgm:t>
        <a:bodyPr/>
        <a:lstStyle/>
        <a:p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51D33E-C4C4-4DBF-8633-A12D0C53CF0A}" type="parTrans" cxnId="{2C977579-8201-4B19-8942-3258B4CFBD9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D8DE89E-E5A1-4999-B06D-28771BE09C46}" type="sibTrans" cxnId="{2C977579-8201-4B19-8942-3258B4CFBD9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061C38C-61EA-4654-B3AA-E21BEF697F34}">
      <dgm:prSet custT="1"/>
      <dgm:spPr/>
      <dgm:t>
        <a:bodyPr/>
        <a:lstStyle/>
        <a:p>
          <a:pPr algn="l"/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6BBE9AA-0E50-4BD7-85E7-430CBF6E3FA3}" type="parTrans" cxnId="{63579019-7AB1-437D-A87F-045BA69B934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531F114-7B06-42B9-88E8-7FEB4B6BE384}" type="sibTrans" cxnId="{63579019-7AB1-437D-A87F-045BA69B934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45F0907-CA42-4E9E-B179-15A814FD4E14}">
      <dgm:prSet phldrT="[Текст]" custT="1"/>
      <dgm:spPr/>
      <dgm:t>
        <a:bodyPr/>
        <a:lstStyle/>
        <a:p>
          <a:pPr algn="l"/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095D77-B90A-47CA-85AF-44BE42CEFEA9}" type="parTrans" cxnId="{034551DE-7941-4D67-8CF3-0DB29E3CA82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62485B7-1183-461B-8F93-6238051028D3}" type="sibTrans" cxnId="{034551DE-7941-4D67-8CF3-0DB29E3CA82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9974463-75A2-4251-8526-2B4360779E62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личностное развитие и приобретение практических навыков организаторской, проектной деятельности и коллективного взаимодействия, способности к саморазвитию, самоорганизации и успешной социализации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5D214D9-7A04-4C01-B2A0-CDA00A89C87D}" type="parTrans" cxnId="{43A95595-2258-4BE0-9F01-BF1A80DBDC8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247B7AC-4ADD-4430-9FC2-D9347628986C}" type="sibTrans" cxnId="{43A95595-2258-4BE0-9F01-BF1A80DBDC8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6DC72E2-45F7-42AF-972B-6F48A700650A}" type="pres">
      <dgm:prSet presAssocID="{2A4BBED1-AE79-443C-B899-6DA0A114C4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5E53A2-0888-4CA4-B2BD-9C1EB4E4A7F5}" type="pres">
      <dgm:prSet presAssocID="{869DE82D-E720-490B-846D-09B154B85018}" presName="composite" presStyleCnt="0"/>
      <dgm:spPr/>
      <dgm:t>
        <a:bodyPr/>
        <a:lstStyle/>
        <a:p>
          <a:endParaRPr lang="ru-RU"/>
        </a:p>
      </dgm:t>
    </dgm:pt>
    <dgm:pt modelId="{5FD1C332-5C99-422B-96C7-63CADE0C1FDD}" type="pres">
      <dgm:prSet presAssocID="{869DE82D-E720-490B-846D-09B154B85018}" presName="parentText" presStyleLbl="alignNode1" presStyleIdx="0" presStyleCnt="5" custLinFactNeighborY="-7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BBEE5-E624-45C1-81D8-CFBB790EF2D7}" type="pres">
      <dgm:prSet presAssocID="{869DE82D-E720-490B-846D-09B154B85018}" presName="descendantText" presStyleLbl="alignAcc1" presStyleIdx="0" presStyleCnt="5" custLinFactNeighborX="-378" custLinFactNeighborY="-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3859B-EB21-466C-8209-6ED26DB7D847}" type="pres">
      <dgm:prSet presAssocID="{D39D8077-6C1D-4B65-99D4-83DDDE3D8D3F}" presName="sp" presStyleCnt="0"/>
      <dgm:spPr/>
      <dgm:t>
        <a:bodyPr/>
        <a:lstStyle/>
        <a:p>
          <a:endParaRPr lang="ru-RU"/>
        </a:p>
      </dgm:t>
    </dgm:pt>
    <dgm:pt modelId="{11CCD271-3AB3-4395-84B6-5BD4D7C2D185}" type="pres">
      <dgm:prSet presAssocID="{065DB4B1-9C13-4802-917F-931527F057AA}" presName="composite" presStyleCnt="0"/>
      <dgm:spPr/>
      <dgm:t>
        <a:bodyPr/>
        <a:lstStyle/>
        <a:p>
          <a:endParaRPr lang="ru-RU"/>
        </a:p>
      </dgm:t>
    </dgm:pt>
    <dgm:pt modelId="{17F8B05B-9346-4425-A1B3-3C7FAD04CE44}" type="pres">
      <dgm:prSet presAssocID="{065DB4B1-9C13-4802-917F-931527F057AA}" presName="parentText" presStyleLbl="alignNode1" presStyleIdx="1" presStyleCnt="5" custLinFactNeighborY="-132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7C77E-50A3-4B82-89ED-E762619CC735}" type="pres">
      <dgm:prSet presAssocID="{065DB4B1-9C13-4802-917F-931527F057AA}" presName="descendantText" presStyleLbl="alignAcc1" presStyleIdx="1" presStyleCnt="5" custLinFactNeighborX="76" custLinFactNeighborY="-20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D588D-9612-417F-8E01-13194EA087E1}" type="pres">
      <dgm:prSet presAssocID="{8B78D0F7-BCB9-413F-9726-6B49554228F2}" presName="sp" presStyleCnt="0"/>
      <dgm:spPr/>
      <dgm:t>
        <a:bodyPr/>
        <a:lstStyle/>
        <a:p>
          <a:endParaRPr lang="ru-RU"/>
        </a:p>
      </dgm:t>
    </dgm:pt>
    <dgm:pt modelId="{B7E3762B-05B2-4CCB-BFEB-AF6D94CF172B}" type="pres">
      <dgm:prSet presAssocID="{4DEBA2B9-50C3-4841-B930-4851F2F030B2}" presName="composite" presStyleCnt="0"/>
      <dgm:spPr/>
      <dgm:t>
        <a:bodyPr/>
        <a:lstStyle/>
        <a:p>
          <a:endParaRPr lang="ru-RU"/>
        </a:p>
      </dgm:t>
    </dgm:pt>
    <dgm:pt modelId="{27DA3A5C-D2D1-4ABE-A3CE-8CDAF0BCA9FF}" type="pres">
      <dgm:prSet presAssocID="{4DEBA2B9-50C3-4841-B930-4851F2F030B2}" presName="parentText" presStyleLbl="alignNode1" presStyleIdx="2" presStyleCnt="5" custLinFactNeighborY="-260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6A731-7371-4428-8222-9F3531A0B25A}" type="pres">
      <dgm:prSet presAssocID="{4DEBA2B9-50C3-4841-B930-4851F2F030B2}" presName="descendantText" presStyleLbl="alignAcc1" presStyleIdx="2" presStyleCnt="5" custLinFactNeighborX="-358" custLinFactNeighborY="-40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CBAE4-B3F7-405A-8115-B4EB0A7B8DE6}" type="pres">
      <dgm:prSet presAssocID="{C512828E-65CB-4E09-A7CA-2C6DF8AAE041}" presName="sp" presStyleCnt="0"/>
      <dgm:spPr/>
      <dgm:t>
        <a:bodyPr/>
        <a:lstStyle/>
        <a:p>
          <a:endParaRPr lang="ru-RU"/>
        </a:p>
      </dgm:t>
    </dgm:pt>
    <dgm:pt modelId="{437CF33B-1D84-45F7-8672-6B496397A5ED}" type="pres">
      <dgm:prSet presAssocID="{9D6F612F-960D-4C97-8366-EB55F49B88A7}" presName="composite" presStyleCnt="0"/>
      <dgm:spPr/>
      <dgm:t>
        <a:bodyPr/>
        <a:lstStyle/>
        <a:p>
          <a:endParaRPr lang="ru-RU"/>
        </a:p>
      </dgm:t>
    </dgm:pt>
    <dgm:pt modelId="{E5B429AC-3015-40E7-9C3D-34CE99F51EB3}" type="pres">
      <dgm:prSet presAssocID="{9D6F612F-960D-4C97-8366-EB55F49B88A7}" presName="parentText" presStyleLbl="alignNode1" presStyleIdx="3" presStyleCnt="5" custLinFactNeighborY="-400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DBE57-33D5-406C-B3EE-CB5614EDEBEE}" type="pres">
      <dgm:prSet presAssocID="{9D6F612F-960D-4C97-8366-EB55F49B88A7}" presName="descendantText" presStyleLbl="alignAcc1" presStyleIdx="3" presStyleCnt="5" custLinFactNeighborX="-358" custLinFactNeighborY="-5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867C0-8538-4939-82E6-8DC4F4AA64F1}" type="pres">
      <dgm:prSet presAssocID="{25A818FC-608F-424D-A653-985366BECA96}" presName="sp" presStyleCnt="0"/>
      <dgm:spPr/>
      <dgm:t>
        <a:bodyPr/>
        <a:lstStyle/>
        <a:p>
          <a:endParaRPr lang="ru-RU"/>
        </a:p>
      </dgm:t>
    </dgm:pt>
    <dgm:pt modelId="{85D6D0E7-E958-4A50-94D0-2BF30B0D1C7D}" type="pres">
      <dgm:prSet presAssocID="{59C0CF99-C196-44BE-8829-0590002EBBCC}" presName="composite" presStyleCnt="0"/>
      <dgm:spPr/>
      <dgm:t>
        <a:bodyPr/>
        <a:lstStyle/>
        <a:p>
          <a:endParaRPr lang="ru-RU"/>
        </a:p>
      </dgm:t>
    </dgm:pt>
    <dgm:pt modelId="{19AF475F-4F46-42ED-AECB-E5CF9C04928F}" type="pres">
      <dgm:prSet presAssocID="{59C0CF99-C196-44BE-8829-0590002EBBCC}" presName="parentText" presStyleLbl="alignNode1" presStyleIdx="4" presStyleCnt="5" custLinFactNeighborY="-578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F9267-1AC9-4EF8-8C26-5F8D75B6D502}" type="pres">
      <dgm:prSet presAssocID="{59C0CF99-C196-44BE-8829-0590002EBBCC}" presName="descendantText" presStyleLbl="alignAcc1" presStyleIdx="4" presStyleCnt="5" custScaleY="160354" custLinFactNeighborX="-358" custLinFactNeighborY="-89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70D38-729C-4370-8F1F-26A648E1E2B3}" type="presOf" srcId="{065DB4B1-9C13-4802-917F-931527F057AA}" destId="{17F8B05B-9346-4425-A1B3-3C7FAD04CE44}" srcOrd="0" destOrd="0" presId="urn:microsoft.com/office/officeart/2005/8/layout/chevron2"/>
    <dgm:cxn modelId="{B256755E-2D59-4699-A723-CC7C4E5E8FB7}" srcId="{4DEBA2B9-50C3-4841-B930-4851F2F030B2}" destId="{C00DD7EA-E9DE-43FC-A759-CC62E87DD109}" srcOrd="0" destOrd="0" parTransId="{0345D339-750D-4A84-9CED-6EF3698598DC}" sibTransId="{3DC72897-25ED-497C-B21E-17C859D6499B}"/>
    <dgm:cxn modelId="{61DAA0E3-CACD-4D10-9405-C5C5ABB4C5BE}" type="presOf" srcId="{A852AD78-4CF5-455B-A202-7B071C80300F}" destId="{ABCBBEE5-E624-45C1-81D8-CFBB790EF2D7}" srcOrd="0" destOrd="0" presId="urn:microsoft.com/office/officeart/2005/8/layout/chevron2"/>
    <dgm:cxn modelId="{B0AF37AD-0A5C-4243-9CCC-5A4D864EE89C}" type="presOf" srcId="{145F0907-CA42-4E9E-B179-15A814FD4E14}" destId="{E58F9267-1AC9-4EF8-8C26-5F8D75B6D502}" srcOrd="0" destOrd="2" presId="urn:microsoft.com/office/officeart/2005/8/layout/chevron2"/>
    <dgm:cxn modelId="{CE7BBCA2-02D4-42F0-AFFE-E34FEA7F1421}" srcId="{065DB4B1-9C13-4802-917F-931527F057AA}" destId="{24ED631F-786F-4CFF-B0A6-FCD6D7DFD466}" srcOrd="0" destOrd="0" parTransId="{D990D9B5-C93C-43A2-9D22-79309CA65395}" sibTransId="{04F2865C-220F-45E1-98F0-E5C5AA9BD226}"/>
    <dgm:cxn modelId="{E98C7DDB-B383-452A-A07C-37986FFA7F00}" type="presOf" srcId="{C00DD7EA-E9DE-43FC-A759-CC62E87DD109}" destId="{5576A731-7371-4428-8222-9F3531A0B25A}" srcOrd="0" destOrd="0" presId="urn:microsoft.com/office/officeart/2005/8/layout/chevron2"/>
    <dgm:cxn modelId="{3EB51915-06DF-4D79-B781-253DF87FD59A}" type="presOf" srcId="{7435A46F-35A9-4E07-9982-B1E51B262F51}" destId="{8C7DBE57-33D5-406C-B3EE-CB5614EDEBEE}" srcOrd="0" destOrd="0" presId="urn:microsoft.com/office/officeart/2005/8/layout/chevron2"/>
    <dgm:cxn modelId="{EAC8C2C7-2085-40CD-864C-4CB55FE57012}" type="presOf" srcId="{69974463-75A2-4251-8526-2B4360779E62}" destId="{E58F9267-1AC9-4EF8-8C26-5F8D75B6D502}" srcOrd="0" destOrd="1" presId="urn:microsoft.com/office/officeart/2005/8/layout/chevron2"/>
    <dgm:cxn modelId="{87454421-FEF8-46D1-831D-203971CB3A89}" type="presOf" srcId="{869DE82D-E720-490B-846D-09B154B85018}" destId="{5FD1C332-5C99-422B-96C7-63CADE0C1FDD}" srcOrd="0" destOrd="0" presId="urn:microsoft.com/office/officeart/2005/8/layout/chevron2"/>
    <dgm:cxn modelId="{E9CB72E3-C095-4EDD-AFF1-AB0EA115CC59}" srcId="{9D6F612F-960D-4C97-8366-EB55F49B88A7}" destId="{7435A46F-35A9-4E07-9982-B1E51B262F51}" srcOrd="0" destOrd="0" parTransId="{2DD2E8FB-737E-4621-A4A4-7354B2994FAC}" sibTransId="{6AAD04EB-051C-434A-92DC-129F375A9349}"/>
    <dgm:cxn modelId="{749BFFCC-2266-46A7-9B94-202D0BC48DF3}" type="presOf" srcId="{24ED631F-786F-4CFF-B0A6-FCD6D7DFD466}" destId="{E7B7C77E-50A3-4B82-89ED-E762619CC735}" srcOrd="0" destOrd="0" presId="urn:microsoft.com/office/officeart/2005/8/layout/chevron2"/>
    <dgm:cxn modelId="{63579019-7AB1-437D-A87F-045BA69B934A}" srcId="{59C0CF99-C196-44BE-8829-0590002EBBCC}" destId="{E061C38C-61EA-4654-B3AA-E21BEF697F34}" srcOrd="0" destOrd="0" parTransId="{36BBE9AA-0E50-4BD7-85E7-430CBF6E3FA3}" sibTransId="{1531F114-7B06-42B9-88E8-7FEB4B6BE384}"/>
    <dgm:cxn modelId="{8B856469-02F6-4BD6-8532-0837E4411695}" srcId="{2A4BBED1-AE79-443C-B899-6DA0A114C45C}" destId="{4DEBA2B9-50C3-4841-B930-4851F2F030B2}" srcOrd="2" destOrd="0" parTransId="{C2D828BC-90DE-406E-BFC3-86CB4D83ADBE}" sibTransId="{C512828E-65CB-4E09-A7CA-2C6DF8AAE041}"/>
    <dgm:cxn modelId="{034551DE-7941-4D67-8CF3-0DB29E3CA826}" srcId="{59C0CF99-C196-44BE-8829-0590002EBBCC}" destId="{145F0907-CA42-4E9E-B179-15A814FD4E14}" srcOrd="2" destOrd="0" parTransId="{D6095D77-B90A-47CA-85AF-44BE42CEFEA9}" sibTransId="{862485B7-1183-461B-8F93-6238051028D3}"/>
    <dgm:cxn modelId="{E6B34F7D-954B-4487-AA08-70DC2FAF8529}" type="presOf" srcId="{E061C38C-61EA-4654-B3AA-E21BEF697F34}" destId="{E58F9267-1AC9-4EF8-8C26-5F8D75B6D502}" srcOrd="0" destOrd="0" presId="urn:microsoft.com/office/officeart/2005/8/layout/chevron2"/>
    <dgm:cxn modelId="{1940A3A6-2EF6-4A9E-82CE-A07DA732C13A}" srcId="{2A4BBED1-AE79-443C-B899-6DA0A114C45C}" destId="{065DB4B1-9C13-4802-917F-931527F057AA}" srcOrd="1" destOrd="0" parTransId="{5AA52D15-14A9-4497-9DEC-82E115A20186}" sibTransId="{8B78D0F7-BCB9-413F-9726-6B49554228F2}"/>
    <dgm:cxn modelId="{43A95595-2258-4BE0-9F01-BF1A80DBDC8C}" srcId="{59C0CF99-C196-44BE-8829-0590002EBBCC}" destId="{69974463-75A2-4251-8526-2B4360779E62}" srcOrd="1" destOrd="0" parTransId="{05D214D9-7A04-4C01-B2A0-CDA00A89C87D}" sibTransId="{2247B7AC-4ADD-4430-9FC2-D9347628986C}"/>
    <dgm:cxn modelId="{9AB3D5FA-2D54-414E-B415-1B76451718D2}" type="presOf" srcId="{9D6F612F-960D-4C97-8366-EB55F49B88A7}" destId="{E5B429AC-3015-40E7-9C3D-34CE99F51EB3}" srcOrd="0" destOrd="0" presId="urn:microsoft.com/office/officeart/2005/8/layout/chevron2"/>
    <dgm:cxn modelId="{B6788A3B-7559-44EE-A55D-0A2031648B2E}" srcId="{869DE82D-E720-490B-846D-09B154B85018}" destId="{A852AD78-4CF5-455B-A202-7B071C80300F}" srcOrd="0" destOrd="0" parTransId="{DE661048-E1A2-46A3-9945-91CD57874A8F}" sibTransId="{6891ADE0-1387-4A17-BA55-E561C14BFDAD}"/>
    <dgm:cxn modelId="{D70B8239-478A-426D-9AB3-A2272A830D40}" type="presOf" srcId="{2A4BBED1-AE79-443C-B899-6DA0A114C45C}" destId="{D6DC72E2-45F7-42AF-972B-6F48A700650A}" srcOrd="0" destOrd="0" presId="urn:microsoft.com/office/officeart/2005/8/layout/chevron2"/>
    <dgm:cxn modelId="{BBEAA7DD-CF70-4F99-BC6F-41F637CE32D8}" type="presOf" srcId="{59C0CF99-C196-44BE-8829-0590002EBBCC}" destId="{19AF475F-4F46-42ED-AECB-E5CF9C04928F}" srcOrd="0" destOrd="0" presId="urn:microsoft.com/office/officeart/2005/8/layout/chevron2"/>
    <dgm:cxn modelId="{F884D745-ABAB-4A30-A4FF-4C8CDA0198CF}" type="presOf" srcId="{4DEBA2B9-50C3-4841-B930-4851F2F030B2}" destId="{27DA3A5C-D2D1-4ABE-A3CE-8CDAF0BCA9FF}" srcOrd="0" destOrd="0" presId="urn:microsoft.com/office/officeart/2005/8/layout/chevron2"/>
    <dgm:cxn modelId="{B2BC27B5-E32C-4D9A-8E68-DC88E031B256}" srcId="{2A4BBED1-AE79-443C-B899-6DA0A114C45C}" destId="{9D6F612F-960D-4C97-8366-EB55F49B88A7}" srcOrd="3" destOrd="0" parTransId="{058E04CB-3E81-40D3-AC6B-AD2C427C52BE}" sibTransId="{25A818FC-608F-424D-A653-985366BECA96}"/>
    <dgm:cxn modelId="{25AB95FA-7508-4E01-A53F-650C8B4766F9}" srcId="{2A4BBED1-AE79-443C-B899-6DA0A114C45C}" destId="{869DE82D-E720-490B-846D-09B154B85018}" srcOrd="0" destOrd="0" parTransId="{89A87EA2-44E3-4B41-8412-06167BD63AB6}" sibTransId="{D39D8077-6C1D-4B65-99D4-83DDDE3D8D3F}"/>
    <dgm:cxn modelId="{2C977579-8201-4B19-8942-3258B4CFBD94}" srcId="{2A4BBED1-AE79-443C-B899-6DA0A114C45C}" destId="{59C0CF99-C196-44BE-8829-0590002EBBCC}" srcOrd="4" destOrd="0" parTransId="{F851D33E-C4C4-4DBF-8633-A12D0C53CF0A}" sibTransId="{5D8DE89E-E5A1-4999-B06D-28771BE09C46}"/>
    <dgm:cxn modelId="{0135CCF7-512D-4970-9607-C8759FFAA493}" type="presParOf" srcId="{D6DC72E2-45F7-42AF-972B-6F48A700650A}" destId="{E75E53A2-0888-4CA4-B2BD-9C1EB4E4A7F5}" srcOrd="0" destOrd="0" presId="urn:microsoft.com/office/officeart/2005/8/layout/chevron2"/>
    <dgm:cxn modelId="{F36B60E7-6C50-40AF-932A-EE2EFD5324BE}" type="presParOf" srcId="{E75E53A2-0888-4CA4-B2BD-9C1EB4E4A7F5}" destId="{5FD1C332-5C99-422B-96C7-63CADE0C1FDD}" srcOrd="0" destOrd="0" presId="urn:microsoft.com/office/officeart/2005/8/layout/chevron2"/>
    <dgm:cxn modelId="{A3A1E053-333E-4956-8C75-E6751CB40D3F}" type="presParOf" srcId="{E75E53A2-0888-4CA4-B2BD-9C1EB4E4A7F5}" destId="{ABCBBEE5-E624-45C1-81D8-CFBB790EF2D7}" srcOrd="1" destOrd="0" presId="urn:microsoft.com/office/officeart/2005/8/layout/chevron2"/>
    <dgm:cxn modelId="{1AA4AD6B-E3F9-4D21-BCF1-D5094C4819F5}" type="presParOf" srcId="{D6DC72E2-45F7-42AF-972B-6F48A700650A}" destId="{6B73859B-EB21-466C-8209-6ED26DB7D847}" srcOrd="1" destOrd="0" presId="urn:microsoft.com/office/officeart/2005/8/layout/chevron2"/>
    <dgm:cxn modelId="{334BADB4-8E2A-4FAE-A7C6-08DD1F8DE0A2}" type="presParOf" srcId="{D6DC72E2-45F7-42AF-972B-6F48A700650A}" destId="{11CCD271-3AB3-4395-84B6-5BD4D7C2D185}" srcOrd="2" destOrd="0" presId="urn:microsoft.com/office/officeart/2005/8/layout/chevron2"/>
    <dgm:cxn modelId="{FE7DBFB4-6180-455B-A546-1CDD0AEC2B14}" type="presParOf" srcId="{11CCD271-3AB3-4395-84B6-5BD4D7C2D185}" destId="{17F8B05B-9346-4425-A1B3-3C7FAD04CE44}" srcOrd="0" destOrd="0" presId="urn:microsoft.com/office/officeart/2005/8/layout/chevron2"/>
    <dgm:cxn modelId="{55B48A80-E71B-4B10-95E6-4018C2C847EE}" type="presParOf" srcId="{11CCD271-3AB3-4395-84B6-5BD4D7C2D185}" destId="{E7B7C77E-50A3-4B82-89ED-E762619CC735}" srcOrd="1" destOrd="0" presId="urn:microsoft.com/office/officeart/2005/8/layout/chevron2"/>
    <dgm:cxn modelId="{A8327E44-990D-4B39-94E2-451B9F590015}" type="presParOf" srcId="{D6DC72E2-45F7-42AF-972B-6F48A700650A}" destId="{BFDD588D-9612-417F-8E01-13194EA087E1}" srcOrd="3" destOrd="0" presId="urn:microsoft.com/office/officeart/2005/8/layout/chevron2"/>
    <dgm:cxn modelId="{BAC00E10-ADC2-4ED8-A43F-A3844A764D49}" type="presParOf" srcId="{D6DC72E2-45F7-42AF-972B-6F48A700650A}" destId="{B7E3762B-05B2-4CCB-BFEB-AF6D94CF172B}" srcOrd="4" destOrd="0" presId="urn:microsoft.com/office/officeart/2005/8/layout/chevron2"/>
    <dgm:cxn modelId="{8469BB7B-80BF-4F6A-BA8D-5D9536A47DF0}" type="presParOf" srcId="{B7E3762B-05B2-4CCB-BFEB-AF6D94CF172B}" destId="{27DA3A5C-D2D1-4ABE-A3CE-8CDAF0BCA9FF}" srcOrd="0" destOrd="0" presId="urn:microsoft.com/office/officeart/2005/8/layout/chevron2"/>
    <dgm:cxn modelId="{D9261C31-B505-43CC-B3E4-34DF6287FE2D}" type="presParOf" srcId="{B7E3762B-05B2-4CCB-BFEB-AF6D94CF172B}" destId="{5576A731-7371-4428-8222-9F3531A0B25A}" srcOrd="1" destOrd="0" presId="urn:microsoft.com/office/officeart/2005/8/layout/chevron2"/>
    <dgm:cxn modelId="{F500D2CA-4B35-431E-BA60-0129D29161B9}" type="presParOf" srcId="{D6DC72E2-45F7-42AF-972B-6F48A700650A}" destId="{76FCBAE4-B3F7-405A-8115-B4EB0A7B8DE6}" srcOrd="5" destOrd="0" presId="urn:microsoft.com/office/officeart/2005/8/layout/chevron2"/>
    <dgm:cxn modelId="{3E2076F9-B774-4B63-A27F-78B7DB2C1D03}" type="presParOf" srcId="{D6DC72E2-45F7-42AF-972B-6F48A700650A}" destId="{437CF33B-1D84-45F7-8672-6B496397A5ED}" srcOrd="6" destOrd="0" presId="urn:microsoft.com/office/officeart/2005/8/layout/chevron2"/>
    <dgm:cxn modelId="{7949EE7A-3279-4C83-8B98-F2CE727E2F0D}" type="presParOf" srcId="{437CF33B-1D84-45F7-8672-6B496397A5ED}" destId="{E5B429AC-3015-40E7-9C3D-34CE99F51EB3}" srcOrd="0" destOrd="0" presId="urn:microsoft.com/office/officeart/2005/8/layout/chevron2"/>
    <dgm:cxn modelId="{A3658E71-5972-4CFE-94A1-865DD187A750}" type="presParOf" srcId="{437CF33B-1D84-45F7-8672-6B496397A5ED}" destId="{8C7DBE57-33D5-406C-B3EE-CB5614EDEBEE}" srcOrd="1" destOrd="0" presId="urn:microsoft.com/office/officeart/2005/8/layout/chevron2"/>
    <dgm:cxn modelId="{62B5C4E5-B4D1-4FAD-8725-D104DDFED16D}" type="presParOf" srcId="{D6DC72E2-45F7-42AF-972B-6F48A700650A}" destId="{873867C0-8538-4939-82E6-8DC4F4AA64F1}" srcOrd="7" destOrd="0" presId="urn:microsoft.com/office/officeart/2005/8/layout/chevron2"/>
    <dgm:cxn modelId="{BA0DFFD7-DCD8-4A67-8A0B-B622551F8CB3}" type="presParOf" srcId="{D6DC72E2-45F7-42AF-972B-6F48A700650A}" destId="{85D6D0E7-E958-4A50-94D0-2BF30B0D1C7D}" srcOrd="8" destOrd="0" presId="urn:microsoft.com/office/officeart/2005/8/layout/chevron2"/>
    <dgm:cxn modelId="{05F702B0-89A0-4D5F-9925-14C0D419F2C9}" type="presParOf" srcId="{85D6D0E7-E958-4A50-94D0-2BF30B0D1C7D}" destId="{19AF475F-4F46-42ED-AECB-E5CF9C04928F}" srcOrd="0" destOrd="0" presId="urn:microsoft.com/office/officeart/2005/8/layout/chevron2"/>
    <dgm:cxn modelId="{D5D33247-A402-422E-A636-5792C9B68331}" type="presParOf" srcId="{85D6D0E7-E958-4A50-94D0-2BF30B0D1C7D}" destId="{E58F9267-1AC9-4EF8-8C26-5F8D75B6D5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D1C332-5C99-422B-96C7-63CADE0C1FDD}">
      <dsp:nvSpPr>
        <dsp:cNvPr id="0" name=""/>
        <dsp:cNvSpPr/>
      </dsp:nvSpPr>
      <dsp:spPr>
        <a:xfrm rot="5400000">
          <a:off x="-176278" y="176278"/>
          <a:ext cx="1175187" cy="8226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76278" y="176278"/>
        <a:ext cx="1175187" cy="822630"/>
      </dsp:txXfrm>
    </dsp:sp>
    <dsp:sp modelId="{ABCBBEE5-E624-45C1-81D8-CFBB790EF2D7}">
      <dsp:nvSpPr>
        <dsp:cNvPr id="0" name=""/>
        <dsp:cNvSpPr/>
      </dsp:nvSpPr>
      <dsp:spPr>
        <a:xfrm rot="5400000">
          <a:off x="4446340" y="-3654222"/>
          <a:ext cx="763871" cy="8072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вовлечение студентов в решение социально значимых проблем, активизация добровольческой деятельности;</a:t>
          </a:r>
          <a:endParaRPr lang="ru-RU" sz="18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46340" y="-3654222"/>
        <a:ext cx="763871" cy="8072317"/>
      </dsp:txXfrm>
    </dsp:sp>
    <dsp:sp modelId="{17F8B05B-9346-4425-A1B3-3C7FAD04CE44}">
      <dsp:nvSpPr>
        <dsp:cNvPr id="0" name=""/>
        <dsp:cNvSpPr/>
      </dsp:nvSpPr>
      <dsp:spPr>
        <a:xfrm rot="5400000">
          <a:off x="-176278" y="1097707"/>
          <a:ext cx="1175187" cy="8226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76278" y="1097707"/>
        <a:ext cx="1175187" cy="822630"/>
      </dsp:txXfrm>
    </dsp:sp>
    <dsp:sp modelId="{E7B7C77E-50A3-4B82-89ED-E762619CC735}">
      <dsp:nvSpPr>
        <dsp:cNvPr id="0" name=""/>
        <dsp:cNvSpPr/>
      </dsp:nvSpPr>
      <dsp:spPr>
        <a:xfrm rot="5400000">
          <a:off x="4476853" y="-2732797"/>
          <a:ext cx="763871" cy="8072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молодёжных инициатив, направленных на помощь социально незащищенным слоям населения;</a:t>
          </a:r>
          <a:endParaRPr lang="ru-RU" sz="18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76853" y="-2732797"/>
        <a:ext cx="763871" cy="8072317"/>
      </dsp:txXfrm>
    </dsp:sp>
    <dsp:sp modelId="{27DA3A5C-D2D1-4ABE-A3CE-8CDAF0BCA9FF}">
      <dsp:nvSpPr>
        <dsp:cNvPr id="0" name=""/>
        <dsp:cNvSpPr/>
      </dsp:nvSpPr>
      <dsp:spPr>
        <a:xfrm rot="5400000">
          <a:off x="-176278" y="2011208"/>
          <a:ext cx="1175187" cy="8226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76278" y="2011208"/>
        <a:ext cx="1175187" cy="822630"/>
      </dsp:txXfrm>
    </dsp:sp>
    <dsp:sp modelId="{5576A731-7371-4428-8222-9F3531A0B25A}">
      <dsp:nvSpPr>
        <dsp:cNvPr id="0" name=""/>
        <dsp:cNvSpPr/>
      </dsp:nvSpPr>
      <dsp:spPr>
        <a:xfrm rot="5400000">
          <a:off x="4447954" y="-1819291"/>
          <a:ext cx="763871" cy="8072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молодёжных инициатив, направленных на адресную помощь частным лицам и организациям;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47954" y="-1819291"/>
        <a:ext cx="763871" cy="8072317"/>
      </dsp:txXfrm>
    </dsp:sp>
    <dsp:sp modelId="{E5B429AC-3015-40E7-9C3D-34CE99F51EB3}">
      <dsp:nvSpPr>
        <dsp:cNvPr id="0" name=""/>
        <dsp:cNvSpPr/>
      </dsp:nvSpPr>
      <dsp:spPr>
        <a:xfrm rot="5400000">
          <a:off x="-176278" y="2911052"/>
          <a:ext cx="1175187" cy="82263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76278" y="2911052"/>
        <a:ext cx="1175187" cy="822630"/>
      </dsp:txXfrm>
    </dsp:sp>
    <dsp:sp modelId="{8C7DBE57-33D5-406C-B3EE-CB5614EDEBEE}">
      <dsp:nvSpPr>
        <dsp:cNvPr id="0" name=""/>
        <dsp:cNvSpPr/>
      </dsp:nvSpPr>
      <dsp:spPr>
        <a:xfrm rot="5400000">
          <a:off x="4447954" y="-905784"/>
          <a:ext cx="763871" cy="8072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утверждение на основе широкой гласности нравственных принципов, нетерпимости к экстремистским и другим деструктивным явлениям;</a:t>
          </a:r>
          <a:endParaRPr lang="ru-RU" sz="18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47954" y="-905784"/>
        <a:ext cx="763871" cy="8072317"/>
      </dsp:txXfrm>
    </dsp:sp>
    <dsp:sp modelId="{19AF475F-4F46-42ED-AECB-E5CF9C04928F}">
      <dsp:nvSpPr>
        <dsp:cNvPr id="0" name=""/>
        <dsp:cNvSpPr/>
      </dsp:nvSpPr>
      <dsp:spPr>
        <a:xfrm rot="5400000">
          <a:off x="-176278" y="3997305"/>
          <a:ext cx="1175187" cy="82263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76278" y="3997305"/>
        <a:ext cx="1175187" cy="822630"/>
      </dsp:txXfrm>
    </dsp:sp>
    <dsp:sp modelId="{E58F9267-1AC9-4EF8-8C26-5F8D75B6D502}">
      <dsp:nvSpPr>
        <dsp:cNvPr id="0" name=""/>
        <dsp:cNvSpPr/>
      </dsp:nvSpPr>
      <dsp:spPr>
        <a:xfrm rot="5400000">
          <a:off x="4217441" y="161007"/>
          <a:ext cx="1224898" cy="8072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личностное развитие и приобретение практических навыков организаторской, проектной деятельности и коллективного взаимодействия, способности к саморазвитию, самоорганизации и успешной социализации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217441" y="161007"/>
        <a:ext cx="1224898" cy="8072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E0C1-49E2-43F2-89AA-31076FCD2E8C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510-67EB-4E24-9DEE-DF7D8C34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510-67EB-4E24-9DEE-DF7D8C343B0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A5E57-371E-4FAF-AF4B-6F8F62C2155F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3F56-AC4E-406A-94DE-F245ABB5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1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476672"/>
            <a:ext cx="6121400" cy="2736304"/>
          </a:xfrm>
          <a:prstGeom prst="round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332656"/>
            <a:ext cx="63373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Деятельность волонтерского объединения 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«Солнечный круг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</a:rPr>
              <a:t>а 2019-2020 учебный год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148263" y="4221163"/>
            <a:ext cx="37449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70C0"/>
                </a:solidFill>
              </a:rPr>
              <a:t>Девиз:  Тот, кто ничего не делает для других, ничего не делает для себя!</a:t>
            </a:r>
          </a:p>
          <a:p>
            <a:pPr algn="r"/>
            <a:r>
              <a:rPr lang="ru-RU" sz="2400" b="1">
                <a:solidFill>
                  <a:srgbClr val="0070C0"/>
                </a:solidFill>
              </a:rPr>
              <a:t>И. В. Гёте</a:t>
            </a:r>
            <a:endParaRPr lang="ru-RU" sz="2800" b="1">
              <a:solidFill>
                <a:srgbClr val="0070C0"/>
              </a:solidFill>
            </a:endParaRPr>
          </a:p>
        </p:txBody>
      </p:sp>
      <p:pic>
        <p:nvPicPr>
          <p:cNvPr id="6" name="Picture 6" descr="D:\1 Мои документы\Фото\фото техникума\IMG_175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3825543"/>
            <a:ext cx="3917921" cy="2610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9" descr="эмблем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77" r="17941" b="16956"/>
          <a:stretch>
            <a:fillRect/>
          </a:stretch>
        </p:blipFill>
        <p:spPr bwMode="auto">
          <a:xfrm>
            <a:off x="6462713" y="260350"/>
            <a:ext cx="23749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03848" y="260648"/>
            <a:ext cx="55349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Волонтёр – это человек,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несущий веру в доброе,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надежду на будущее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любовь к окружающим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9" descr="эмблем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77" r="17941" b="16956"/>
          <a:stretch>
            <a:fillRect/>
          </a:stretch>
        </p:blipFill>
        <p:spPr bwMode="auto">
          <a:xfrm>
            <a:off x="323528" y="116632"/>
            <a:ext cx="2592288" cy="290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2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84984"/>
            <a:ext cx="3946043" cy="2581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29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2116" y="3212976"/>
            <a:ext cx="373225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волонтерского объединения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создание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условий, способствующих максимальной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самореализации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студентов в добровольческой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	Создание условий для всестороннего развития личности и раскрытия её способностей.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	Формирование у студентов умений и навыков управленческой и организаторской работы в студенческом коллективе, совершенствование коммуникативных навыков.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	Развитие у студентов творческой инициативы, социальной активности, самостоятельности в принятии решений.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	Развитие лидерских качеств студентов через реализацию социально-значимых проектов.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	Увеличение количества студентов, участвующих в творческих и социально значимых проектах и акциях и конкурсах различного уровня. </a:t>
            </a:r>
          </a:p>
        </p:txBody>
      </p:sp>
      <p:pic>
        <p:nvPicPr>
          <p:cNvPr id="6" name="Рисунок 9" descr="эмблем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77" r="17941" b="16956"/>
          <a:stretch>
            <a:fillRect/>
          </a:stretch>
        </p:blipFill>
        <p:spPr bwMode="auto">
          <a:xfrm>
            <a:off x="7020271" y="404664"/>
            <a:ext cx="1876463" cy="210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592" y="116632"/>
            <a:ext cx="74882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Основными направлениями деятельности волонтерского движения в  техникуме являются: </a:t>
            </a:r>
          </a:p>
          <a:p>
            <a:r>
              <a:rPr lang="ru-RU" sz="2000" dirty="0"/>
              <a:t>   </a:t>
            </a:r>
          </a:p>
          <a:p>
            <a:endParaRPr lang="ru-RU" dirty="0"/>
          </a:p>
        </p:txBody>
      </p:sp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9172765"/>
              </p:ext>
            </p:extLst>
          </p:nvPr>
        </p:nvGraphicFramePr>
        <p:xfrm>
          <a:off x="141548" y="1052736"/>
          <a:ext cx="88949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структура волонтеры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3" t="3801" r="988" b="53150"/>
          <a:stretch>
            <a:fillRect/>
          </a:stretch>
        </p:blipFill>
        <p:spPr>
          <a:xfrm>
            <a:off x="107503" y="1134591"/>
            <a:ext cx="8660477" cy="5462761"/>
          </a:xfrm>
          <a:prstGeom prst="rect">
            <a:avLst/>
          </a:prstGeom>
          <a:ln>
            <a:noFill/>
          </a:ln>
        </p:spPr>
      </p:pic>
      <p:sp>
        <p:nvSpPr>
          <p:cNvPr id="6" name="TextBox 73"/>
          <p:cNvSpPr txBox="1">
            <a:spLocks noChangeArrowheads="1"/>
          </p:cNvSpPr>
          <p:nvPr/>
        </p:nvSpPr>
        <p:spPr bwMode="auto">
          <a:xfrm>
            <a:off x="1547664" y="188640"/>
            <a:ext cx="6912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волонтерского объединения</a:t>
            </a:r>
            <a:endParaRPr lang="ru-RU" alt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михеева рабочая\документы по работе\волонтёрство\24.11.19 (концерт для детей с ОВЗ тепло ваших рук)\tJC2jNsTi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80728"/>
            <a:ext cx="2037447" cy="248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9" descr="эмблем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77" r="17941" b="16956"/>
          <a:stretch>
            <a:fillRect/>
          </a:stretch>
        </p:blipFill>
        <p:spPr bwMode="auto">
          <a:xfrm>
            <a:off x="179512" y="476672"/>
            <a:ext cx="23749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Областной добровольческий форум «Меняющие мир»</a:t>
            </a:r>
          </a:p>
        </p:txBody>
      </p:sp>
      <p:pic>
        <p:nvPicPr>
          <p:cNvPr id="7177" name="Picture 9" descr="D:\михеева рабочая\документы по работе\волонтёрство\12.12.19 (форум Меняющие мир)\IMG_20191212_095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1484784"/>
            <a:ext cx="2736305" cy="205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9" descr="D:\михеева рабочая\документы по работе\волонтёрство\12.12.19 (форум Меняющие мир)\IMG_20191212_09572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3568" y="3789040"/>
            <a:ext cx="2832315" cy="2124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635896" y="116632"/>
            <a:ext cx="2049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Уроки социальной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</a:p>
        </p:txBody>
      </p:sp>
      <p:pic>
        <p:nvPicPr>
          <p:cNvPr id="16" name="Рисунок 9" descr="эмблем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77" r="17941" b="16956"/>
          <a:stretch>
            <a:fillRect/>
          </a:stretch>
        </p:blipFill>
        <p:spPr bwMode="auto">
          <a:xfrm>
            <a:off x="7668344" y="0"/>
            <a:ext cx="1347735" cy="15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D:\михеева рабочая\документы по работе\волонтёрство\12.12.19 (форум Меняющие мир)\IMG_20191212_095726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940151" y="1700808"/>
            <a:ext cx="3060947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9" descr="D:\михеева рабочая\документы по работе\волонтёрство\12.12.19 (форум Меняющие мир)\IMG_20191212_095726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563888" y="836712"/>
            <a:ext cx="2232248" cy="148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9" descr="D:\михеева рабочая\документы по работе\волонтёрство\12.12.19 (форум Меняющие мир)\IMG_20191212_095726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600751" y="2492896"/>
            <a:ext cx="2195385" cy="1463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5436096" y="4221088"/>
            <a:ext cx="2530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Акселератор проектов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9" descr="D:\михеева рабочая\документы по работе\волонтёрство\12.12.19 (форум Меняющие мир)\IMG_20191212_095726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499992" y="4725144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9" descr="D:\михеева рабочая\документы по работе\волонтёрство\12.12.19 (форум Меняющие мир)\IMG_20191212_095726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308304" y="4725144"/>
            <a:ext cx="1395370" cy="1860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141731" y="195071"/>
            <a:ext cx="8743696" cy="6477508"/>
            <a:chOff x="141731" y="195071"/>
            <a:chExt cx="8743696" cy="6477508"/>
          </a:xfrm>
        </p:grpSpPr>
        <p:sp>
          <p:nvSpPr>
            <p:cNvPr id="6" name="object 4"/>
            <p:cNvSpPr/>
            <p:nvPr/>
          </p:nvSpPr>
          <p:spPr>
            <a:xfrm>
              <a:off x="141731" y="1676400"/>
              <a:ext cx="3275076" cy="2183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 txBox="1"/>
            <p:nvPr/>
          </p:nvSpPr>
          <p:spPr>
            <a:xfrm>
              <a:off x="879449" y="3817061"/>
              <a:ext cx="1913889" cy="2546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«Мы </a:t>
              </a:r>
              <a:r>
                <a:rPr sz="1500" b="1" spc="-1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против</a:t>
              </a:r>
              <a:r>
                <a:rPr sz="1500" b="1" spc="-6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 </a:t>
              </a:r>
              <a:r>
                <a:rPr sz="1500" b="1" spc="-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СПИДа»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8" name="object 6"/>
            <p:cNvSpPr txBox="1"/>
            <p:nvPr/>
          </p:nvSpPr>
          <p:spPr>
            <a:xfrm>
              <a:off x="4249292" y="2702814"/>
              <a:ext cx="4636135" cy="6419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b="1" spc="-2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«Хоровод</a:t>
              </a:r>
              <a:r>
                <a:rPr sz="1500" b="1" spc="-2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 </a:t>
              </a:r>
              <a:r>
                <a:rPr sz="1500" b="1" spc="-1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дружбы»</a:t>
              </a:r>
              <a:endParaRPr sz="1500">
                <a:latin typeface="Times New Roman"/>
                <a:cs typeface="Times New Roman"/>
              </a:endParaRPr>
            </a:p>
            <a:p>
              <a:pPr marL="2114550">
                <a:lnSpc>
                  <a:spcPct val="100000"/>
                </a:lnSpc>
                <a:spcBef>
                  <a:spcPts val="1255"/>
                </a:spcBef>
              </a:pPr>
              <a:r>
                <a:rPr sz="1500" b="1" spc="-1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«Соблюдай </a:t>
              </a:r>
              <a:r>
                <a:rPr sz="1500" b="1" spc="-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закон </a:t>
              </a:r>
              <a:r>
                <a:rPr sz="1500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и</a:t>
              </a:r>
              <a:r>
                <a:rPr sz="1500" b="1" spc="-8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 </a:t>
              </a:r>
              <a:r>
                <a:rPr sz="1500" b="1" spc="-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порядок»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9" name="object 7"/>
            <p:cNvSpPr txBox="1"/>
            <p:nvPr/>
          </p:nvSpPr>
          <p:spPr>
            <a:xfrm>
              <a:off x="5193029" y="6382003"/>
              <a:ext cx="2153920" cy="254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«В </a:t>
              </a:r>
              <a:r>
                <a:rPr sz="1500" b="1" spc="-1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поисках </a:t>
              </a:r>
              <a:r>
                <a:rPr sz="1500" b="1" spc="-1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Нового</a:t>
              </a:r>
              <a:r>
                <a:rPr sz="1500" b="1" spc="-1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 </a:t>
              </a:r>
              <a:r>
                <a:rPr sz="1500" b="1" spc="-2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года»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6505956" y="195071"/>
              <a:ext cx="2168652" cy="28940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237743" y="4250435"/>
              <a:ext cx="3209544" cy="21396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object 10"/>
            <p:cNvGrpSpPr/>
            <p:nvPr/>
          </p:nvGrpSpPr>
          <p:grpSpPr>
            <a:xfrm>
              <a:off x="3325367" y="640080"/>
              <a:ext cx="5072380" cy="5702935"/>
              <a:chOff x="3325367" y="640080"/>
              <a:chExt cx="5072380" cy="5702935"/>
            </a:xfrm>
          </p:grpSpPr>
          <p:sp>
            <p:nvSpPr>
              <p:cNvPr id="14" name="object 11"/>
              <p:cNvSpPr/>
              <p:nvPr/>
            </p:nvSpPr>
            <p:spPr>
              <a:xfrm>
                <a:off x="3325367" y="640080"/>
                <a:ext cx="2959608" cy="197358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/>
              <p:cNvSpPr/>
              <p:nvPr/>
            </p:nvSpPr>
            <p:spPr>
              <a:xfrm>
                <a:off x="4096511" y="3479291"/>
                <a:ext cx="4300728" cy="286359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/>
            <p:cNvSpPr txBox="1"/>
            <p:nvPr/>
          </p:nvSpPr>
          <p:spPr>
            <a:xfrm>
              <a:off x="578916" y="6418579"/>
              <a:ext cx="2506345" cy="254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b="1" spc="-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«Непокоренный</a:t>
              </a:r>
              <a:r>
                <a:rPr sz="1500" b="1" spc="-1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 </a:t>
              </a:r>
              <a:r>
                <a:rPr sz="1500" b="1" spc="-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Ленинград»</a:t>
              </a:r>
              <a:endParaRPr sz="1500">
                <a:latin typeface="Times New Roman"/>
                <a:cs typeface="Times New Roman"/>
              </a:endParaRPr>
            </a:p>
          </p:txBody>
        </p:sp>
      </p:grpSp>
      <p:sp>
        <p:nvSpPr>
          <p:cNvPr id="16" name="object 3"/>
          <p:cNvSpPr txBox="1">
            <a:spLocks/>
          </p:cNvSpPr>
          <p:nvPr/>
        </p:nvSpPr>
        <p:spPr>
          <a:xfrm>
            <a:off x="4427984" y="116632"/>
            <a:ext cx="1656184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487680" marR="0" lvl="0" indent="0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-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Акции</a:t>
            </a:r>
            <a:endParaRPr kumimoji="0" lang="ru-RU" sz="3200" b="1" i="1" u="none" strike="noStrike" kern="1200" cap="none" spc="-5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Рисунок 9" descr="эмблем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77" r="17941" b="16956"/>
          <a:stretch>
            <a:fillRect/>
          </a:stretch>
        </p:blipFill>
        <p:spPr bwMode="auto">
          <a:xfrm>
            <a:off x="683568" y="0"/>
            <a:ext cx="1584176" cy="177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4427984" y="116632"/>
            <a:ext cx="1656184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487680" marR="0" lvl="0" indent="0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-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Акции</a:t>
            </a:r>
            <a:endParaRPr kumimoji="0" lang="ru-RU" sz="3200" b="1" i="1" u="none" strike="noStrike" kern="1200" cap="none" spc="-5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9" descr="эмблем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77" r="17941" b="16956"/>
          <a:stretch>
            <a:fillRect/>
          </a:stretch>
        </p:blipFill>
        <p:spPr bwMode="auto">
          <a:xfrm>
            <a:off x="683568" y="0"/>
            <a:ext cx="1584176" cy="177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6"/>
          <p:cNvSpPr txBox="1"/>
          <p:nvPr/>
        </p:nvSpPr>
        <p:spPr>
          <a:xfrm>
            <a:off x="6592316" y="3094482"/>
            <a:ext cx="21602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«Остановись </a:t>
            </a:r>
            <a:r>
              <a:rPr sz="15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5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подумай»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747" y="6277152"/>
            <a:ext cx="17252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«Береги</a:t>
            </a:r>
            <a:r>
              <a:rPr sz="15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пешехода!»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6256" y="3861048"/>
            <a:ext cx="176720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Щ</a:t>
            </a:r>
            <a:r>
              <a:rPr lang="ru-RU" sz="15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едрый вторник</a:t>
            </a:r>
            <a:r>
              <a:rPr sz="15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endParaRPr sz="15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57188" y="164592"/>
            <a:ext cx="2218943" cy="2956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1088"/>
            <a:ext cx="2520280" cy="1776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9512" y="692696"/>
            <a:ext cx="5577840" cy="3329940"/>
            <a:chOff x="248411" y="667512"/>
            <a:chExt cx="5577840" cy="3329940"/>
          </a:xfrm>
        </p:grpSpPr>
        <p:sp>
          <p:nvSpPr>
            <p:cNvPr id="13" name="object 13"/>
            <p:cNvSpPr/>
            <p:nvPr/>
          </p:nvSpPr>
          <p:spPr>
            <a:xfrm>
              <a:off x="3032760" y="667512"/>
              <a:ext cx="2793491" cy="1863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411" y="2194559"/>
              <a:ext cx="3054095" cy="1802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/>
          <p:cNvSpPr txBox="1"/>
          <p:nvPr/>
        </p:nvSpPr>
        <p:spPr>
          <a:xfrm>
            <a:off x="3707904" y="2564904"/>
            <a:ext cx="13950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«Любовь</a:t>
            </a:r>
            <a:r>
              <a:rPr sz="15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это…»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323528" y="4005064"/>
            <a:ext cx="25202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«</a:t>
            </a:r>
            <a:r>
              <a:rPr lang="ru-RU" sz="15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Вместе против </a:t>
            </a:r>
            <a:r>
              <a:rPr lang="ru-RU" sz="1500" b="1" spc="-1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СПИДа</a:t>
            </a:r>
            <a:r>
              <a:rPr sz="15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»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8194" name="Picture 2" descr="D:\михеева рабочая\документы по работе\волонтёрство\03.12.19 (Щедрый вторник у детей с ОВЗ)\на сайт\rvmvWFBy7k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8588" y="4365104"/>
            <a:ext cx="3087908" cy="189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347864" y="3573016"/>
            <a:ext cx="2680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«Вместе работать здорово»</a:t>
            </a:r>
          </a:p>
        </p:txBody>
      </p:sp>
      <p:pic>
        <p:nvPicPr>
          <p:cNvPr id="22" name="Picture 2" descr="D:\михеева рабочая\документы по работе\волонтёрство\03.12.19 (Щедрый вторник у детей с ОВЗ)\на сайт\rvmvWFBy7kE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771800" y="4293096"/>
            <a:ext cx="2986296" cy="199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 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79712" y="4509120"/>
            <a:ext cx="1185076" cy="2108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5gJfT2kLq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869160"/>
            <a:ext cx="1728192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k3LhVSQGGy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31574" y="4869160"/>
            <a:ext cx="122764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Слайд1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996952"/>
            <a:ext cx="1479944" cy="1519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N42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2708919"/>
            <a:ext cx="1224136" cy="1632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83568" y="188640"/>
            <a:ext cx="7992888" cy="388640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ТРАДИЦИОННАЯ АКЦИЯ«ПОМОЖЕМ НАШИМ СТАРИКАМ»</a:t>
            </a:r>
            <a:endParaRPr kumimoji="0" lang="ru-RU" sz="1800" b="0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Рисунок 10" descr="Волонтеры Б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764704"/>
            <a:ext cx="1312839" cy="1750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Яманова Кристин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9672" y="1052736"/>
            <a:ext cx="1260140" cy="1679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Слайд2 - копия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18920" y="836712"/>
            <a:ext cx="1233111" cy="1951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Слайд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18138" y="836712"/>
            <a:ext cx="113319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CRT1dFXt5O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41070" y="908720"/>
            <a:ext cx="971307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4OOd8lnnyfc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87824" y="764704"/>
            <a:ext cx="1218736" cy="1817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IMG_182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4725144"/>
            <a:ext cx="1383618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DSC0294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7704" y="3068960"/>
            <a:ext cx="1743894" cy="1307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Дедянина Ира, Лукьянова Дарина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9512" y="2708920"/>
            <a:ext cx="1220646" cy="1627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P5gJfT2kLq8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07904" y="4437112"/>
            <a:ext cx="151216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 descr="k3LhVSQGGyI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24328" y="3108336"/>
            <a:ext cx="1227646" cy="1433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268760"/>
            <a:ext cx="2339752" cy="1224136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Основы волонтерской деятельности</a:t>
            </a:r>
            <a:endParaRPr kumimoji="0" lang="ru-RU" sz="2400" b="0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512" y="260648"/>
            <a:ext cx="6120680" cy="576064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Сертификаты за прохождение обучения</a:t>
            </a:r>
            <a:endParaRPr kumimoji="0" lang="ru-RU" sz="2400" b="0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436096" y="2060848"/>
            <a:ext cx="2448272" cy="936104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Волонтеры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Конституции</a:t>
            </a:r>
            <a:endParaRPr kumimoji="0" lang="ru-RU" sz="2400" b="0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DSC02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996952"/>
            <a:ext cx="2086183" cy="1474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2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132856"/>
            <a:ext cx="2049536" cy="1448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SC029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797152"/>
            <a:ext cx="2160240" cy="1526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SC02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429000"/>
            <a:ext cx="213949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DSC029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429000"/>
            <a:ext cx="2109281" cy="1490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DSC029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5085184"/>
            <a:ext cx="2232248" cy="157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9" descr="эмблема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77" r="17941" b="16956"/>
          <a:stretch>
            <a:fillRect/>
          </a:stretch>
        </p:blipFill>
        <p:spPr bwMode="auto">
          <a:xfrm>
            <a:off x="7380312" y="0"/>
            <a:ext cx="1584176" cy="177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244</Words>
  <Application>Microsoft Office PowerPoint</Application>
  <PresentationFormat>Экран (4:3)</PresentationFormat>
  <Paragraphs>51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Телестудия</dc:creator>
  <cp:lastModifiedBy>Телестудия</cp:lastModifiedBy>
  <cp:revision>12</cp:revision>
  <dcterms:created xsi:type="dcterms:W3CDTF">2020-07-06T08:57:26Z</dcterms:created>
  <dcterms:modified xsi:type="dcterms:W3CDTF">2020-07-06T10:08:42Z</dcterms:modified>
</cp:coreProperties>
</file>