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6" r:id="rId5"/>
    <p:sldId id="280" r:id="rId6"/>
    <p:sldId id="263" r:id="rId7"/>
    <p:sldId id="275" r:id="rId8"/>
    <p:sldId id="264" r:id="rId9"/>
    <p:sldId id="266" r:id="rId10"/>
    <p:sldId id="268" r:id="rId11"/>
    <p:sldId id="284" r:id="rId12"/>
    <p:sldId id="281" r:id="rId13"/>
    <p:sldId id="282" r:id="rId14"/>
    <p:sldId id="269" r:id="rId15"/>
    <p:sldId id="283" r:id="rId16"/>
    <p:sldId id="270" r:id="rId17"/>
    <p:sldId id="271" r:id="rId18"/>
    <p:sldId id="272" r:id="rId19"/>
    <p:sldId id="278" r:id="rId2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aktt.org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00240"/>
            <a:ext cx="8643998" cy="2571768"/>
          </a:xfrm>
        </p:spPr>
        <p:txBody>
          <a:bodyPr>
            <a:normAutofit/>
          </a:bodyPr>
          <a:lstStyle/>
          <a:p>
            <a:pPr lvl="0"/>
            <a:br>
              <a:rPr lang="en-US" sz="4800" b="1" dirty="0">
                <a:latin typeface="Bookman Old Style" panose="02050604050505020204" pitchFamily="18" charset="0"/>
              </a:rPr>
            </a:br>
            <a:endParaRPr lang="ru-RU" sz="4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77312"/>
            <a:ext cx="9144000" cy="257176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8000"/>
                </a:solidFill>
                <a:latin typeface="Bookman Old Style" panose="02050604050505020204" pitchFamily="18" charset="0"/>
              </a:rPr>
              <a:t>Итоги </a:t>
            </a:r>
          </a:p>
          <a:p>
            <a:pPr algn="ctr"/>
            <a:r>
              <a:rPr lang="ru-RU" sz="3600" b="1" dirty="0">
                <a:solidFill>
                  <a:srgbClr val="008000"/>
                </a:solidFill>
                <a:latin typeface="Bookman Old Style" panose="02050604050505020204" pitchFamily="18" charset="0"/>
              </a:rPr>
              <a:t>деятельности спортивного клуба «Олимпиец»</a:t>
            </a:r>
            <a:br>
              <a:rPr lang="ru-RU" sz="3600" b="1" dirty="0">
                <a:solidFill>
                  <a:srgbClr val="008000"/>
                </a:solidFill>
                <a:latin typeface="Bookman Old Style" panose="02050604050505020204" pitchFamily="18" charset="0"/>
              </a:rPr>
            </a:br>
            <a:r>
              <a:rPr lang="ru-RU" sz="3600" b="1" dirty="0">
                <a:solidFill>
                  <a:srgbClr val="00800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solidFill>
                  <a:srgbClr val="008000"/>
                </a:solidFill>
                <a:latin typeface="Bookman Old Style" panose="02050604050505020204" pitchFamily="18" charset="0"/>
              </a:rPr>
              <a:t>за 2019-2020 учебный год</a:t>
            </a:r>
            <a:endParaRPr lang="ru-RU" sz="3200" dirty="0">
              <a:solidFill>
                <a:srgbClr val="008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3" name="Picture 1" descr="G:\эмблема\ЭМБЛЕНА С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80528" y="3356992"/>
            <a:ext cx="3629792" cy="362979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260648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000" b="1" dirty="0">
                <a:solidFill>
                  <a:srgbClr val="FBEEC9">
                    <a:lumMod val="10000"/>
                  </a:srgbClr>
                </a:solidFill>
                <a:latin typeface="Bookman Old Style" panose="02050604050505020204" pitchFamily="18" charset="0"/>
              </a:rPr>
              <a:t>ГБПОУ «</a:t>
            </a:r>
            <a:r>
              <a:rPr lang="ru-RU" sz="2000" b="1" dirty="0" err="1">
                <a:solidFill>
                  <a:srgbClr val="FBEEC9">
                    <a:lumMod val="10000"/>
                  </a:srgbClr>
                </a:solidFill>
                <a:latin typeface="Bookman Old Style" panose="02050604050505020204" pitchFamily="18" charset="0"/>
              </a:rPr>
              <a:t>Арзамасский</a:t>
            </a:r>
            <a:r>
              <a:rPr lang="ru-RU" sz="2000" b="1" dirty="0">
                <a:solidFill>
                  <a:srgbClr val="FBEEC9">
                    <a:lumMod val="10000"/>
                  </a:srgbClr>
                </a:solidFill>
                <a:latin typeface="Bookman Old Style" panose="02050604050505020204" pitchFamily="18" charset="0"/>
              </a:rPr>
              <a:t> коммерческо-технический техникум»</a:t>
            </a:r>
            <a:endParaRPr lang="en-US" sz="2000" b="1" dirty="0">
              <a:solidFill>
                <a:srgbClr val="FBEEC9">
                  <a:lumMod val="10000"/>
                </a:srgbClr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56698"/>
            <a:ext cx="3270163" cy="2452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8" y="6309320"/>
            <a:ext cx="8686800" cy="7329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Спартакиада включает в себя 9 видов спорта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Спартакиада техникума </a:t>
            </a:r>
            <a:br>
              <a:rPr lang="ru-RU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среди учебных групп</a:t>
            </a:r>
          </a:p>
        </p:txBody>
      </p:sp>
      <p:pic>
        <p:nvPicPr>
          <p:cNvPr id="8" name="Picture 1" descr="G:\эмблема\ЭМБЛЕНА С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2320" y="5180025"/>
            <a:ext cx="1800200" cy="18002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 r="23764" b="12559"/>
          <a:stretch/>
        </p:blipFill>
        <p:spPr bwMode="auto">
          <a:xfrm>
            <a:off x="14501" y="980728"/>
            <a:ext cx="4150576" cy="3297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9" y="3790622"/>
            <a:ext cx="3705074" cy="2778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53" y="1052736"/>
            <a:ext cx="5194839" cy="2922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10390" r="11772" b="8049"/>
          <a:stretch/>
        </p:blipFill>
        <p:spPr bwMode="auto">
          <a:xfrm>
            <a:off x="3851920" y="3790622"/>
            <a:ext cx="1503365" cy="2735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28736"/>
            <a:ext cx="8829676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2000" b="1" dirty="0">
                <a:latin typeface="+mj-lt"/>
              </a:rPr>
              <a:t>Среди групп девушек:</a:t>
            </a:r>
          </a:p>
          <a:p>
            <a:r>
              <a:rPr lang="ru-RU" sz="1800" b="1" dirty="0">
                <a:latin typeface="+mj-lt"/>
              </a:rPr>
              <a:t>1 место  группа – 19-01ЛОГ- </a:t>
            </a:r>
            <a:r>
              <a:rPr lang="ru-RU" sz="1800" b="1" dirty="0" err="1">
                <a:latin typeface="+mj-lt"/>
              </a:rPr>
              <a:t>кл</a:t>
            </a:r>
            <a:r>
              <a:rPr lang="ru-RU" sz="1800" b="1" dirty="0">
                <a:latin typeface="+mj-lt"/>
              </a:rPr>
              <a:t>. руководитель Ермохина Юлия Вячеславовна</a:t>
            </a:r>
          </a:p>
          <a:p>
            <a:r>
              <a:rPr lang="ru-RU" sz="1800" b="1" dirty="0">
                <a:latin typeface="+mj-lt"/>
              </a:rPr>
              <a:t>2 место  группа – 17-30БУХ </a:t>
            </a:r>
            <a:r>
              <a:rPr lang="ru-RU" sz="1800" b="1" dirty="0" err="1">
                <a:latin typeface="+mj-lt"/>
              </a:rPr>
              <a:t>кл</a:t>
            </a:r>
            <a:r>
              <a:rPr lang="ru-RU" sz="1800" b="1" dirty="0">
                <a:latin typeface="+mj-lt"/>
              </a:rPr>
              <a:t>. руководитель Вавилина Наталья Александровна</a:t>
            </a:r>
          </a:p>
          <a:p>
            <a:r>
              <a:rPr lang="ru-RU" sz="1800" b="1" dirty="0">
                <a:latin typeface="+mj-lt"/>
              </a:rPr>
              <a:t>3 место  группа – 19-32БУХ-  </a:t>
            </a:r>
            <a:r>
              <a:rPr lang="ru-RU" sz="1800" b="1" dirty="0" err="1">
                <a:latin typeface="+mj-lt"/>
              </a:rPr>
              <a:t>кл</a:t>
            </a:r>
            <a:r>
              <a:rPr lang="ru-RU" sz="1800" b="1" dirty="0">
                <a:latin typeface="+mj-lt"/>
              </a:rPr>
              <a:t>. руководитель Котова Татьяна Николаевна </a:t>
            </a:r>
          </a:p>
          <a:p>
            <a:pPr marL="109728" indent="0">
              <a:buNone/>
            </a:pPr>
            <a:r>
              <a:rPr lang="ru-RU" sz="2000" b="1" dirty="0">
                <a:latin typeface="+mj-lt"/>
              </a:rPr>
              <a:t>Среди групп юношей</a:t>
            </a:r>
          </a:p>
          <a:p>
            <a:r>
              <a:rPr lang="ru-RU" sz="1800" b="1" dirty="0">
                <a:latin typeface="+mj-lt"/>
              </a:rPr>
              <a:t>1 место  группа – 19-08СП-  </a:t>
            </a:r>
            <a:r>
              <a:rPr lang="ru-RU" sz="1800" b="1" dirty="0" err="1">
                <a:latin typeface="+mj-lt"/>
              </a:rPr>
              <a:t>кл</a:t>
            </a:r>
            <a:r>
              <a:rPr lang="ru-RU" sz="1800" b="1" dirty="0">
                <a:latin typeface="+mj-lt"/>
              </a:rPr>
              <a:t>. руководитель Прокопчик Светлана Владимировна</a:t>
            </a:r>
          </a:p>
          <a:p>
            <a:r>
              <a:rPr lang="ru-RU" sz="1800" b="1" dirty="0">
                <a:latin typeface="+mj-lt"/>
              </a:rPr>
              <a:t>2 место  группа – 16-05СП- </a:t>
            </a:r>
            <a:r>
              <a:rPr lang="ru-RU" sz="1800" b="1" dirty="0" err="1">
                <a:latin typeface="+mj-lt"/>
              </a:rPr>
              <a:t>кл</a:t>
            </a:r>
            <a:r>
              <a:rPr lang="ru-RU" sz="1800" b="1" dirty="0">
                <a:latin typeface="+mj-lt"/>
              </a:rPr>
              <a:t>. руководитель Лебедева Екатерина Владимировна   </a:t>
            </a:r>
          </a:p>
          <a:p>
            <a:r>
              <a:rPr lang="ru-RU" sz="1800" b="1" dirty="0">
                <a:latin typeface="+mj-lt"/>
              </a:rPr>
              <a:t>3 место  группа – 18-25 ЭРЭО – </a:t>
            </a:r>
            <a:r>
              <a:rPr lang="ru-RU" sz="1800" b="1" dirty="0" err="1">
                <a:latin typeface="+mj-lt"/>
              </a:rPr>
              <a:t>кл</a:t>
            </a:r>
            <a:r>
              <a:rPr lang="ru-RU" sz="1800" b="1" dirty="0">
                <a:latin typeface="+mj-lt"/>
              </a:rPr>
              <a:t>. руководитель Степанова Мария Михайловна  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Итоги Спартакиады техникума </a:t>
            </a:r>
            <a:br>
              <a:rPr lang="ru-RU" sz="2800" dirty="0"/>
            </a:br>
            <a:r>
              <a:rPr lang="ru-RU" sz="2800" dirty="0"/>
              <a:t>2019-2020 учебный год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G:\эмблема\ЭМБЛЕНА С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24328" y="5345476"/>
            <a:ext cx="1800200" cy="1800200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395536" y="188640"/>
            <a:ext cx="8686800" cy="8382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Поощрение активных участников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t="14002" r="-471" b="-14002"/>
          <a:stretch/>
        </p:blipFill>
        <p:spPr bwMode="auto">
          <a:xfrm>
            <a:off x="0" y="546971"/>
            <a:ext cx="3145278" cy="4193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18432" r="42618"/>
          <a:stretch/>
        </p:blipFill>
        <p:spPr bwMode="auto">
          <a:xfrm>
            <a:off x="5508104" y="692696"/>
            <a:ext cx="3352389" cy="3485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t="4808" r="29943" b="6277"/>
          <a:stretch/>
        </p:blipFill>
        <p:spPr bwMode="auto">
          <a:xfrm>
            <a:off x="2771800" y="692696"/>
            <a:ext cx="3300544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0" b="6353"/>
          <a:stretch/>
        </p:blipFill>
        <p:spPr bwMode="auto">
          <a:xfrm>
            <a:off x="1163491" y="3717032"/>
            <a:ext cx="6066698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184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печать\гто-на-экран1.jpg"/>
          <p:cNvPicPr>
            <a:picLocks noChangeAspect="1" noChangeArrowheads="1"/>
          </p:cNvPicPr>
          <p:nvPr/>
        </p:nvPicPr>
        <p:blipFill>
          <a:blip r:embed="rId2" cstate="print"/>
          <a:srcRect l="21277" t="11683" r="8374"/>
          <a:stretch>
            <a:fillRect/>
          </a:stretch>
        </p:blipFill>
        <p:spPr bwMode="auto">
          <a:xfrm>
            <a:off x="5724128" y="116632"/>
            <a:ext cx="3339302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-180" r="14853" b="180"/>
          <a:stretch/>
        </p:blipFill>
        <p:spPr bwMode="auto">
          <a:xfrm>
            <a:off x="107504" y="92571"/>
            <a:ext cx="3734599" cy="3072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sun1-16.userapi.com/RrxhwFI6dlke3uiICLKIAODaRkpO8wqpMmwTfQ/tbp_qaTR-z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751239" cy="3563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G:\эмблема\ЭМБЛЕНА С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96336" y="5301208"/>
            <a:ext cx="1800200" cy="1800200"/>
          </a:xfrm>
          <a:prstGeom prst="rect">
            <a:avLst/>
          </a:prstGeom>
          <a:noFill/>
        </p:spPr>
      </p:pic>
      <p:pic>
        <p:nvPicPr>
          <p:cNvPr id="6150" name="Picture 6" descr="https://sun1-25.userapi.com/e1nrWHeQ5thXBwhcoJUAUvLU5QWqgpvcORIVug/ttMryk1uOj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96" y="3165542"/>
            <a:ext cx="4040398" cy="3150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64.userapi.com/c824204/v824204744/11b5cf/0yAhG73NDG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87" y="306319"/>
            <a:ext cx="2420735" cy="2735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Admin\Рабочий стол\цветная печать\I3lfH0FeN6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643314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 descr="C:\Documents and Settings\Admin\Рабочий стол\цветная печать\HQM0s_gRB3Q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4967" y="1142984"/>
            <a:ext cx="469903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36331"/>
            <a:ext cx="9252520" cy="1428736"/>
          </a:xfrm>
        </p:spPr>
        <p:txBody>
          <a:bodyPr>
            <a:noAutofit/>
          </a:bodyPr>
          <a:lstStyle/>
          <a:p>
            <a:r>
              <a:rPr lang="ru-RU" sz="2800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Поощрение членов спортивного клуба </a:t>
            </a:r>
          </a:p>
        </p:txBody>
      </p:sp>
      <p:pic>
        <p:nvPicPr>
          <p:cNvPr id="7" name="Picture 1" descr="G:\эмблема\ЭМБЛЕНА С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2320" y="5180025"/>
            <a:ext cx="1800200" cy="1800200"/>
          </a:xfrm>
          <a:prstGeom prst="rect">
            <a:avLst/>
          </a:prstGeom>
          <a:noFill/>
        </p:spPr>
      </p:pic>
      <p:pic>
        <p:nvPicPr>
          <p:cNvPr id="8194" name="Picture 2" descr="C:\Documents and Settings\Admin\Рабочий стол\цветная печать\X7CDp-s28YQ.jpg"/>
          <p:cNvPicPr>
            <a:picLocks noChangeAspect="1" noChangeArrowheads="1"/>
          </p:cNvPicPr>
          <p:nvPr/>
        </p:nvPicPr>
        <p:blipFill>
          <a:blip r:embed="rId6" cstate="print"/>
          <a:srcRect l="20690" t="7357" r="8964"/>
          <a:stretch>
            <a:fillRect/>
          </a:stretch>
        </p:blipFill>
        <p:spPr bwMode="auto">
          <a:xfrm>
            <a:off x="428596" y="1071546"/>
            <a:ext cx="395378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Documents and Settings\Admin\Рабочий стол\цветная печать\Jdm4xvrusc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00504"/>
            <a:ext cx="469903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err="1">
                <a:ln>
                  <a:solidFill>
                    <a:srgbClr val="FF0000"/>
                  </a:solidFill>
                </a:ln>
              </a:rPr>
              <a:t>ВКонтакте</a:t>
            </a:r>
            <a:endParaRPr lang="ru-RU" dirty="0">
              <a:ln>
                <a:solidFill>
                  <a:srgbClr val="FF0000"/>
                </a:solidFill>
              </a:ln>
            </a:endParaRPr>
          </a:p>
          <a:p>
            <a:pPr>
              <a:buFont typeface="Wingdings" pitchFamily="2" charset="2"/>
              <a:buChar char="Ø"/>
            </a:pPr>
            <a:r>
              <a:rPr lang="ru-RU" dirty="0" err="1">
                <a:ln>
                  <a:solidFill>
                    <a:srgbClr val="FF0000"/>
                  </a:solidFill>
                </a:ln>
              </a:rPr>
              <a:t>Инстаграмм</a:t>
            </a:r>
            <a:endParaRPr lang="ru-RU" dirty="0">
              <a:ln>
                <a:solidFill>
                  <a:srgbClr val="FF0000"/>
                </a:solidFill>
              </a:ln>
            </a:endParaRPr>
          </a:p>
          <a:p>
            <a:pPr>
              <a:buFont typeface="Wingdings" pitchFamily="2" charset="2"/>
              <a:buChar char="Ø"/>
            </a:pPr>
            <a:r>
              <a:rPr lang="ru-RU" dirty="0">
                <a:ln>
                  <a:solidFill>
                    <a:srgbClr val="FF0000"/>
                  </a:solidFill>
                </a:ln>
              </a:rPr>
              <a:t>Сайт </a:t>
            </a:r>
            <a:r>
              <a:rPr lang="en-US" dirty="0">
                <a:ln>
                  <a:solidFill>
                    <a:srgbClr val="FF0000"/>
                  </a:solidFill>
                </a:ln>
                <a:hlinkClick r:id="rId2"/>
              </a:rPr>
              <a:t>WWW.aktt.org</a:t>
            </a:r>
            <a:endParaRPr lang="ru-RU" dirty="0">
              <a:ln>
                <a:solidFill>
                  <a:srgbClr val="FF0000"/>
                </a:solidFill>
              </a:ln>
            </a:endParaRPr>
          </a:p>
          <a:p>
            <a:pPr>
              <a:buFont typeface="Wingdings" pitchFamily="2" charset="2"/>
              <a:buChar char="Ø"/>
            </a:pPr>
            <a:r>
              <a:rPr lang="ru-RU" dirty="0">
                <a:ln>
                  <a:solidFill>
                    <a:srgbClr val="FF0000"/>
                  </a:solidFill>
                </a:ln>
              </a:rPr>
              <a:t>Газета «Перемена»</a:t>
            </a:r>
            <a:endParaRPr lang="en-US" dirty="0">
              <a:ln>
                <a:solidFill>
                  <a:srgbClr val="FF0000"/>
                </a:solidFill>
              </a:ln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n>
                  <a:solidFill>
                    <a:srgbClr val="FF0000"/>
                  </a:solidFill>
                </a:ln>
              </a:rPr>
              <a:t>#</a:t>
            </a:r>
            <a:r>
              <a:rPr lang="ru-RU" dirty="0" err="1">
                <a:ln>
                  <a:solidFill>
                    <a:srgbClr val="FF0000"/>
                  </a:solidFill>
                </a:ln>
              </a:rPr>
              <a:t>СпартакиадаСПОНН</a:t>
            </a:r>
            <a:endParaRPr lang="ru-RU" dirty="0">
              <a:ln>
                <a:solidFill>
                  <a:srgbClr val="FF0000"/>
                </a:solidFill>
              </a:ln>
            </a:endParaRPr>
          </a:p>
          <a:p>
            <a:pPr>
              <a:buNone/>
            </a:pPr>
            <a:endParaRPr lang="ru-RU" dirty="0">
              <a:ln>
                <a:solidFill>
                  <a:srgbClr val="FF0000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endParaRPr lang="ru-RU" dirty="0">
              <a:ln>
                <a:solidFill>
                  <a:srgbClr val="FF0000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endParaRPr lang="ru-RU" dirty="0">
              <a:ln>
                <a:solidFill>
                  <a:srgbClr val="FF0000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endParaRPr lang="ru-RU" dirty="0">
              <a:ln>
                <a:solidFill>
                  <a:srgbClr val="FF0000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endParaRPr lang="ru-RU" dirty="0">
              <a:ln>
                <a:solidFill>
                  <a:srgbClr val="FF0000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endParaRPr lang="ru-RU" dirty="0">
              <a:ln>
                <a:solidFill>
                  <a:srgbClr val="FF0000"/>
                </a:solidFill>
              </a:ln>
            </a:endParaRPr>
          </a:p>
          <a:p>
            <a:endParaRPr lang="ru-RU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Размещение информации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https://sun1-95.userapi.com/46yumaWzvC4-X4aLAMDRRrYa0LOitCDMa1Wyag/k5UCiSMQe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23" y="633158"/>
            <a:ext cx="3106986" cy="6213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конкурс по самоуправлению\DSC0537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2801" b="15618"/>
          <a:stretch/>
        </p:blipFill>
        <p:spPr bwMode="auto">
          <a:xfrm>
            <a:off x="157393" y="1340768"/>
            <a:ext cx="8986607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9577064" cy="962744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Стенд «Спортивная жизнь техникума»</a:t>
            </a:r>
          </a:p>
        </p:txBody>
      </p:sp>
      <p:pic>
        <p:nvPicPr>
          <p:cNvPr id="4" name="Picture 1" descr="G:\эмблема\ЭМБЛЕНА С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2320" y="5180025"/>
            <a:ext cx="1800200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конкурс по самоуправлению\DSC0537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3733" t="18547" r="8863" b="13187"/>
          <a:stretch/>
        </p:blipFill>
        <p:spPr bwMode="auto">
          <a:xfrm>
            <a:off x="539552" y="1242864"/>
            <a:ext cx="8064896" cy="533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935" y="404664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Стенд «Готов к труду и обороне»</a:t>
            </a:r>
          </a:p>
        </p:txBody>
      </p:sp>
      <p:pic>
        <p:nvPicPr>
          <p:cNvPr id="5" name="Picture 1" descr="G:\эмблема\ЭМБЛЕНА С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2320" y="5180025"/>
            <a:ext cx="1800200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:\конкурс по самоуправлению\DSC0537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0649" r="1087"/>
          <a:stretch/>
        </p:blipFill>
        <p:spPr bwMode="auto">
          <a:xfrm>
            <a:off x="827584" y="1092530"/>
            <a:ext cx="6787480" cy="576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686800" cy="838200"/>
          </a:xfrm>
        </p:spPr>
        <p:txBody>
          <a:bodyPr/>
          <a:lstStyle/>
          <a:p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Стенд «Наши победы»</a:t>
            </a:r>
          </a:p>
        </p:txBody>
      </p:sp>
      <p:pic>
        <p:nvPicPr>
          <p:cNvPr id="5" name="Picture 1" descr="G:\эмблема\ЭМБЛЕНА С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2320" y="5180025"/>
            <a:ext cx="1800200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9289032" cy="982216"/>
          </a:xfrm>
        </p:spPr>
        <p:txBody>
          <a:bodyPr>
            <a:noAutofit/>
          </a:bodyPr>
          <a:lstStyle/>
          <a:p>
            <a:pPr algn="ctr"/>
            <a:r>
              <a:rPr lang="ru-RU" sz="2800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Ивлев Роман Владимирович, </a:t>
            </a:r>
            <a:br>
              <a:rPr lang="ru-RU" sz="2800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u="sng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председатель студенческого спортивного клуба «Олимпиец»</a:t>
            </a:r>
            <a:br>
              <a:rPr lang="ru-RU" sz="2400" b="1" u="sng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400" b="1" u="sng" dirty="0">
                <a:solidFill>
                  <a:srgbClr val="002060"/>
                </a:solidFill>
                <a:latin typeface="Bookman Old Style" panose="02050604050505020204" pitchFamily="18" charset="0"/>
              </a:rPr>
              <a:t> и коллектив физической культуры техникума</a:t>
            </a:r>
            <a:endParaRPr lang="ru-RU" sz="2800" b="1" u="sng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1" descr="G:\эмблема\ЭМБЛЕНА С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2320" y="5180025"/>
            <a:ext cx="1800200" cy="18002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r="18200" b="5086"/>
          <a:stretch/>
        </p:blipFill>
        <p:spPr bwMode="auto">
          <a:xfrm>
            <a:off x="2051720" y="1492014"/>
            <a:ext cx="5298336" cy="5233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:\эмблема\ЭМБЛЕНА С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2320" y="5180025"/>
            <a:ext cx="1800200" cy="18002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6673" y="669197"/>
            <a:ext cx="9324528" cy="5976664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4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Вовлечение студенческой молодёжи, сотрудников техникума в систематические занятия физической культурой и спортом</a:t>
            </a:r>
          </a:p>
          <a:p>
            <a:pPr algn="just">
              <a:lnSpc>
                <a:spcPct val="120000"/>
              </a:lnSpc>
            </a:pPr>
            <a:r>
              <a:rPr lang="ru-RU" sz="4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Создание условий для становления психически и физически здоровой личности</a:t>
            </a:r>
          </a:p>
          <a:p>
            <a:pPr algn="just">
              <a:lnSpc>
                <a:spcPct val="120000"/>
              </a:lnSpc>
            </a:pPr>
            <a:r>
              <a:rPr lang="ru-RU" sz="4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Повышение  физической подготовленности студентов.</a:t>
            </a:r>
          </a:p>
          <a:p>
            <a:pPr algn="just">
              <a:lnSpc>
                <a:spcPct val="120000"/>
              </a:lnSpc>
            </a:pPr>
            <a:r>
              <a:rPr lang="ru-RU" sz="4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Внедрение комплекса ГТО.</a:t>
            </a:r>
          </a:p>
          <a:p>
            <a:pPr algn="just">
              <a:lnSpc>
                <a:spcPct val="120000"/>
              </a:lnSpc>
            </a:pPr>
            <a:r>
              <a:rPr lang="ru-RU" sz="4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Вовлечение максимального количества студентов в деятельность спортивных секций и участие в спортивно-массовых мероприятиях.</a:t>
            </a:r>
          </a:p>
          <a:p>
            <a:pPr algn="just">
              <a:lnSpc>
                <a:spcPct val="120000"/>
              </a:lnSpc>
            </a:pPr>
            <a:r>
              <a:rPr lang="ru-RU" sz="4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Обеспечение результативного участия команд техникума в соревнованиях различного уровня.</a:t>
            </a:r>
          </a:p>
          <a:p>
            <a:pPr algn="just">
              <a:lnSpc>
                <a:spcPct val="120000"/>
              </a:lnSpc>
            </a:pPr>
            <a:r>
              <a:rPr lang="ru-RU" sz="4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Организация полезного  досуга студентов</a:t>
            </a:r>
          </a:p>
          <a:p>
            <a:pPr algn="just">
              <a:lnSpc>
                <a:spcPct val="120000"/>
              </a:lnSpc>
            </a:pPr>
            <a:r>
              <a:rPr lang="ru-RU" sz="4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массовых оздоровительных, физкультурных и спортивных мероприятий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4833"/>
            <a:ext cx="9252520" cy="982064"/>
          </a:xfrm>
        </p:spPr>
        <p:txBody>
          <a:bodyPr>
            <a:normAutofit/>
          </a:bodyPr>
          <a:lstStyle/>
          <a:p>
            <a:r>
              <a:rPr lang="ru-RU" sz="3000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Цели и задачи спортивного клуба: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2" y="25385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Структура спортивного клуба</a:t>
            </a:r>
            <a:br>
              <a:rPr lang="ru-RU" b="1" u="sng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endParaRPr lang="ru-RU" b="1" u="sng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1" descr="G:\эмблема\ЭМБЛЕНА С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2320" y="5180025"/>
            <a:ext cx="1800200" cy="18002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36168" y="531166"/>
            <a:ext cx="3888432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Конференция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80312" y="3254255"/>
            <a:ext cx="1656184" cy="462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Сотрудники техникума</a:t>
            </a:r>
          </a:p>
        </p:txBody>
      </p:sp>
      <p:grpSp>
        <p:nvGrpSpPr>
          <p:cNvPr id="1035" name="Группа 1034"/>
          <p:cNvGrpSpPr/>
          <p:nvPr/>
        </p:nvGrpSpPr>
        <p:grpSpPr>
          <a:xfrm>
            <a:off x="2636168" y="1208398"/>
            <a:ext cx="3888432" cy="1788555"/>
            <a:chOff x="2636168" y="1208398"/>
            <a:chExt cx="3888432" cy="178855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636168" y="1208398"/>
              <a:ext cx="3888432" cy="50405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Совет спортивного клуба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636168" y="1694329"/>
              <a:ext cx="3888432" cy="130262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Председатель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Заместитель председателя спортивного клуба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Члены совета</a:t>
              </a:r>
            </a:p>
          </p:txBody>
        </p:sp>
      </p:grpSp>
      <p:grpSp>
        <p:nvGrpSpPr>
          <p:cNvPr id="1034" name="Группа 1033"/>
          <p:cNvGrpSpPr/>
          <p:nvPr/>
        </p:nvGrpSpPr>
        <p:grpSpPr>
          <a:xfrm>
            <a:off x="4856947" y="3237210"/>
            <a:ext cx="2307341" cy="1703958"/>
            <a:chOff x="4856947" y="3237210"/>
            <a:chExt cx="2307341" cy="170395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856947" y="3237210"/>
              <a:ext cx="2307341" cy="43854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Спортивный актив общежития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856947" y="3659983"/>
              <a:ext cx="2307341" cy="128118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260 человек, проживающих в общежитии</a:t>
              </a:r>
            </a:p>
          </p:txBody>
        </p:sp>
      </p:grpSp>
      <p:grpSp>
        <p:nvGrpSpPr>
          <p:cNvPr id="1033" name="Группа 1032"/>
          <p:cNvGrpSpPr/>
          <p:nvPr/>
        </p:nvGrpSpPr>
        <p:grpSpPr>
          <a:xfrm>
            <a:off x="2482225" y="3212359"/>
            <a:ext cx="2304256" cy="2808929"/>
            <a:chOff x="2482225" y="3212359"/>
            <a:chExt cx="2304256" cy="2808929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490609" y="3212359"/>
              <a:ext cx="2295872" cy="50405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Спортивный актив группы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482225" y="3688925"/>
              <a:ext cx="2295872" cy="23323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37 учебных групп</a:t>
              </a:r>
            </a:p>
            <a:p>
              <a:endParaRPr lang="ru-RU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Контингент 912 человек</a:t>
              </a:r>
            </a:p>
          </p:txBody>
        </p:sp>
      </p:grpSp>
      <p:grpSp>
        <p:nvGrpSpPr>
          <p:cNvPr id="1032" name="Группа 1031"/>
          <p:cNvGrpSpPr/>
          <p:nvPr/>
        </p:nvGrpSpPr>
        <p:grpSpPr>
          <a:xfrm>
            <a:off x="35496" y="3212976"/>
            <a:ext cx="2376264" cy="3645024"/>
            <a:chOff x="35496" y="3212976"/>
            <a:chExt cx="2376264" cy="364502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5496" y="3212976"/>
              <a:ext cx="2376264" cy="50405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Участники спортивных секций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5496" y="3657498"/>
              <a:ext cx="2376264" cy="320050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Секция баскетбола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Секция волейбола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Секция атлетической гимнастики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Секция легкой атлетики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Секция настольного тенниса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Секция мини-футбола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chemeClr val="tx2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Секция «Прикладной туризм»</a:t>
              </a:r>
              <a:endParaRPr lang="ru-RU" sz="12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endParaRPr>
            </a:p>
          </p:txBody>
        </p:sp>
      </p:grpSp>
      <p:cxnSp>
        <p:nvCxnSpPr>
          <p:cNvPr id="29" name="Прямая со стрелкой 28"/>
          <p:cNvCxnSpPr>
            <a:stCxn id="4" idx="2"/>
            <a:endCxn id="7" idx="0"/>
          </p:cNvCxnSpPr>
          <p:nvPr/>
        </p:nvCxnSpPr>
        <p:spPr>
          <a:xfrm>
            <a:off x="4580384" y="1035222"/>
            <a:ext cx="0" cy="1731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2" idx="2"/>
            <a:endCxn id="21" idx="0"/>
          </p:cNvCxnSpPr>
          <p:nvPr/>
        </p:nvCxnSpPr>
        <p:spPr>
          <a:xfrm flipH="1">
            <a:off x="1223628" y="2996953"/>
            <a:ext cx="3356756" cy="2160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5" name="Прямая со стрелкой 1024"/>
          <p:cNvCxnSpPr>
            <a:stCxn id="12" idx="2"/>
            <a:endCxn id="18" idx="0"/>
          </p:cNvCxnSpPr>
          <p:nvPr/>
        </p:nvCxnSpPr>
        <p:spPr>
          <a:xfrm flipH="1">
            <a:off x="3638545" y="2996953"/>
            <a:ext cx="941839" cy="215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8" name="Прямая со стрелкой 1027"/>
          <p:cNvCxnSpPr>
            <a:stCxn id="12" idx="2"/>
            <a:endCxn id="15" idx="0"/>
          </p:cNvCxnSpPr>
          <p:nvPr/>
        </p:nvCxnSpPr>
        <p:spPr>
          <a:xfrm>
            <a:off x="4580384" y="2996953"/>
            <a:ext cx="1430234" cy="240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0" name="Прямая со стрелкой 1029"/>
          <p:cNvCxnSpPr>
            <a:stCxn id="12" idx="2"/>
            <a:endCxn id="9" idx="0"/>
          </p:cNvCxnSpPr>
          <p:nvPr/>
        </p:nvCxnSpPr>
        <p:spPr>
          <a:xfrm>
            <a:off x="4580384" y="2996953"/>
            <a:ext cx="3628020" cy="2573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конкурс по самоуправлению\DSC03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3956"/>
            <a:ext cx="7848872" cy="588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9144000" cy="1268760"/>
          </a:xfrm>
        </p:spPr>
        <p:txBody>
          <a:bodyPr>
            <a:noAutofit/>
          </a:bodyPr>
          <a:lstStyle/>
          <a:p>
            <a:r>
              <a:rPr lang="ru-RU" sz="2800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РАСШИРЕННОЕ Заседание </a:t>
            </a:r>
            <a:br>
              <a:rPr lang="ru-RU" sz="2800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800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совета спортивного клуба </a:t>
            </a:r>
          </a:p>
        </p:txBody>
      </p:sp>
      <p:pic>
        <p:nvPicPr>
          <p:cNvPr id="4" name="Picture 1" descr="G:\эмблема\ЭМБЛЕНА С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2320" y="5180025"/>
            <a:ext cx="1800200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179512" y="70976"/>
            <a:ext cx="9144000" cy="6786864"/>
            <a:chOff x="179512" y="70976"/>
            <a:chExt cx="9144000" cy="6786864"/>
          </a:xfrm>
        </p:grpSpPr>
        <p:pic>
          <p:nvPicPr>
            <p:cNvPr id="3" name="Picture 1" descr="G:\эмблема\ЭМБЛЕНА СВ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328" y="4876156"/>
              <a:ext cx="1800200" cy="1800200"/>
            </a:xfrm>
            <a:prstGeom prst="rect">
              <a:avLst/>
            </a:prstGeom>
            <a:noFill/>
          </p:spPr>
        </p:pic>
        <p:grpSp>
          <p:nvGrpSpPr>
            <p:cNvPr id="15" name="Группа 14"/>
            <p:cNvGrpSpPr/>
            <p:nvPr/>
          </p:nvGrpSpPr>
          <p:grpSpPr>
            <a:xfrm>
              <a:off x="432555" y="377120"/>
              <a:ext cx="7560841" cy="6480720"/>
              <a:chOff x="503547" y="680989"/>
              <a:chExt cx="7560841" cy="6480720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00" b="92222" l="0" r="90000">
                            <a14:foregroundMark x1="48000" y1="40222" x2="48000" y2="40222"/>
                            <a14:foregroundMark x1="49111" y1="50444" x2="49111" y2="50444"/>
                            <a14:foregroundMark x1="43333" y1="46222" x2="43333" y2="46222"/>
                            <a14:foregroundMark x1="44222" y1="46667" x2="44222" y2="46667"/>
                            <a14:foregroundMark x1="48000" y1="45556" x2="48000" y2="45556"/>
                            <a14:foregroundMark x1="54444" y1="45333" x2="54444" y2="45333"/>
                            <a14:foregroundMark x1="37333" y1="53778" x2="37333" y2="53778"/>
                            <a14:foregroundMark x1="38667" y1="44667" x2="38667" y2="44667"/>
                            <a14:foregroundMark x1="42889" y1="55778" x2="42889" y2="55778"/>
                            <a14:foregroundMark x1="43556" y1="54889" x2="44889" y2="54889"/>
                            <a14:foregroundMark x1="52000" y1="54889" x2="52000" y2="54889"/>
                            <a14:foregroundMark x1="52222" y1="54889" x2="52222" y2="54889"/>
                            <a14:foregroundMark x1="56889" y1="45778" x2="56889" y2="45778"/>
                            <a14:foregroundMark x1="56444" y1="38222" x2="56444" y2="38222"/>
                            <a14:foregroundMark x1="54000" y1="35333" x2="54000" y2="35333"/>
                            <a14:foregroundMark x1="48444" y1="34444" x2="45333" y2="34889"/>
                            <a14:foregroundMark x1="43556" y1="34889" x2="42222" y2="35556"/>
                            <a14:foregroundMark x1="40000" y1="36667" x2="38444" y2="37111"/>
                            <a14:backgroundMark x1="43778" y1="45778" x2="43778" y2="45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5" t="2963" r="9322" b="8130"/>
              <a:stretch/>
            </p:blipFill>
            <p:spPr>
              <a:xfrm>
                <a:off x="503547" y="680989"/>
                <a:ext cx="7560841" cy="6480720"/>
              </a:xfrm>
              <a:prstGeom prst="rect">
                <a:avLst/>
              </a:prstGeom>
            </p:spPr>
          </p:pic>
          <p:sp>
            <p:nvSpPr>
              <p:cNvPr id="5" name="Прямоугольник 4"/>
              <p:cNvSpPr/>
              <p:nvPr/>
            </p:nvSpPr>
            <p:spPr>
              <a:xfrm>
                <a:off x="2843808" y="3045353"/>
                <a:ext cx="2880320" cy="150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ru-RU" b="1" u="sng" dirty="0">
                  <a:solidFill>
                    <a:srgbClr val="002060"/>
                  </a:solidFill>
                  <a:latin typeface="Bookman Old Style" panose="02050604050505020204" pitchFamily="18" charset="0"/>
                </a:endParaRPr>
              </a:p>
              <a:p>
                <a:pPr algn="ctr"/>
                <a:r>
                  <a:rPr lang="ru-RU" sz="2800" b="1" u="sng" dirty="0">
                    <a:solidFill>
                      <a:srgbClr val="002060"/>
                    </a:solidFill>
                    <a:latin typeface="Bookman Old Style" panose="02050604050505020204" pitchFamily="18" charset="0"/>
                  </a:rPr>
                  <a:t>Направления деятельности</a:t>
                </a:r>
              </a:p>
              <a:p>
                <a:pPr algn="ctr"/>
                <a:endParaRPr lang="ru-RU" dirty="0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2475926" y="5041233"/>
                <a:ext cx="3616084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ru-RU" b="1" u="sng" dirty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Bookman Old Style" panose="02050604050505020204" pitchFamily="18" charset="0"/>
                </a:endParaRPr>
              </a:p>
              <a:p>
                <a:pPr algn="ctr"/>
                <a:r>
                  <a:rPr lang="ru-RU" sz="2800" b="1" u="sng" dirty="0">
                    <a:ln w="6600">
                      <a:solidFill>
                        <a:srgbClr val="FFFF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  <a:latin typeface="Bookman Old Style" panose="02050604050505020204" pitchFamily="18" charset="0"/>
                  </a:rPr>
                  <a:t>Организационно-методическая деятельность</a:t>
                </a:r>
              </a:p>
              <a:p>
                <a:pPr algn="ctr"/>
                <a:endParaRPr lang="ru-RU" b="1" dirty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1920207" y="1047140"/>
                <a:ext cx="4752528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ru-RU" b="1" u="sng" dirty="0">
                  <a:ln w="6600">
                    <a:solidFill>
                      <a:srgbClr val="FFC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Bookman Old Style" panose="02050604050505020204" pitchFamily="18" charset="0"/>
                </a:endParaRPr>
              </a:p>
              <a:p>
                <a:pPr algn="ctr"/>
                <a:r>
                  <a:rPr lang="ru-RU" sz="3600" b="1" u="sng" dirty="0">
                    <a:ln w="6600">
                      <a:solidFill>
                        <a:srgbClr val="FFC0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  <a:latin typeface="Bookman Old Style" panose="02050604050505020204" pitchFamily="18" charset="0"/>
                  </a:rPr>
                  <a:t>Организационная работа</a:t>
                </a:r>
              </a:p>
              <a:p>
                <a:pPr algn="ctr"/>
                <a:endParaRPr lang="ru-RU" b="1" dirty="0">
                  <a:ln w="6600">
                    <a:solidFill>
                      <a:srgbClr val="FFC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 rot="16200000">
                <a:off x="-230471" y="3077411"/>
                <a:ext cx="4032449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3200" b="1" u="sng" dirty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  <a:latin typeface="Bookman Old Style" panose="02050604050505020204" pitchFamily="18" charset="0"/>
                  </a:rPr>
                  <a:t>Физкультурно-оздоровительная работа</a:t>
                </a:r>
                <a:endParaRPr lang="ru-RU" sz="32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 rot="5400000">
                <a:off x="4533248" y="3259630"/>
                <a:ext cx="403244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000" b="1" u="sng" dirty="0">
                    <a:ln w="6600">
                      <a:solidFill>
                        <a:srgbClr val="FFFF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  <a:latin typeface="Bookman Old Style" panose="02050604050505020204" pitchFamily="18" charset="0"/>
                  </a:rPr>
                  <a:t>Спортивная работа</a:t>
                </a:r>
                <a:endParaRPr lang="ru-RU" sz="4000" b="1" dirty="0">
                  <a:ln w="6600">
                    <a:solidFill>
                      <a:srgbClr val="FFFF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</p:grpSp>
        <p:sp>
          <p:nvSpPr>
            <p:cNvPr id="2" name="Заголовок 1"/>
            <p:cNvSpPr txBox="1">
              <a:spLocks/>
            </p:cNvSpPr>
            <p:nvPr/>
          </p:nvSpPr>
          <p:spPr>
            <a:xfrm>
              <a:off x="179512" y="70976"/>
              <a:ext cx="9144000" cy="47770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3600" kern="1200" cap="all" baseline="0">
                  <a:solidFill>
                    <a:schemeClr val="tx2"/>
                  </a:solidFill>
                  <a:effectLst>
                    <a:reflection blurRad="12700" stA="48000" endA="300" endPos="55000" dir="5400000" sy="-90000" algn="bl" rotWithShape="0"/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800" b="1" u="sng" dirty="0">
                  <a:solidFill>
                    <a:schemeClr val="bg2">
                      <a:lumMod val="10000"/>
                    </a:schemeClr>
                  </a:solidFill>
                  <a:latin typeface="Bookman Old Style" panose="02050604050505020204" pitchFamily="18" charset="0"/>
                </a:rPr>
                <a:t>Деятельность спортивного клуба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221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28764"/>
            <a:ext cx="9144000" cy="562923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000" b="1" spc="60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Департаментом  физической культуры, спорта и молодежной политике администрации г.Арзамаса</a:t>
            </a:r>
          </a:p>
          <a:p>
            <a:pPr algn="just">
              <a:buFont typeface="Wingdings" pitchFamily="2" charset="2"/>
              <a:buChar char="q"/>
            </a:pPr>
            <a:r>
              <a:rPr lang="ru-RU" sz="2000" b="1" spc="60" dirty="0">
                <a:solidFill>
                  <a:srgbClr val="002060"/>
                </a:solidFill>
                <a:latin typeface="Bookman Old Style" panose="02050604050505020204" pitchFamily="18" charset="0"/>
              </a:rPr>
              <a:t>МАУ «</a:t>
            </a:r>
            <a:r>
              <a:rPr lang="ru-RU" sz="2000" b="1" spc="6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Физкультурно</a:t>
            </a:r>
            <a:r>
              <a:rPr lang="ru-RU" sz="2000" b="1" spc="60" dirty="0">
                <a:solidFill>
                  <a:srgbClr val="002060"/>
                </a:solidFill>
                <a:latin typeface="Bookman Old Style" panose="02050604050505020204" pitchFamily="18" charset="0"/>
              </a:rPr>
              <a:t> - оздоровительный комплекс в г. Арзамас Нижегородской области»   «Звездный»</a:t>
            </a:r>
          </a:p>
          <a:p>
            <a:pPr algn="just">
              <a:buFont typeface="Wingdings" pitchFamily="2" charset="2"/>
              <a:buChar char="q"/>
            </a:pPr>
            <a:r>
              <a:rPr lang="ru-RU" sz="2000" b="1" spc="60" dirty="0">
                <a:solidFill>
                  <a:srgbClr val="002060"/>
                </a:solidFill>
                <a:latin typeface="Bookman Old Style" panose="02050604050505020204" pitchFamily="18" charset="0"/>
              </a:rPr>
              <a:t>Лыжная база «Снежинка»</a:t>
            </a:r>
          </a:p>
          <a:p>
            <a:pPr algn="just">
              <a:buFont typeface="Wingdings" pitchFamily="2" charset="2"/>
              <a:buChar char="q"/>
            </a:pPr>
            <a:r>
              <a:rPr lang="ru-RU" sz="2000" b="1" spc="60" dirty="0">
                <a:solidFill>
                  <a:srgbClr val="002060"/>
                </a:solidFill>
                <a:latin typeface="Bookman Old Style" panose="02050604050505020204" pitchFamily="18" charset="0"/>
              </a:rPr>
              <a:t>Муниципальное учреждение «Центр физической культуры и спорта г.Арзамаса Нижегородской области»</a:t>
            </a:r>
          </a:p>
          <a:p>
            <a:pPr algn="just">
              <a:buFont typeface="Wingdings" pitchFamily="2" charset="2"/>
              <a:buChar char="q"/>
            </a:pPr>
            <a:r>
              <a:rPr lang="ru-RU" sz="2000" b="1" spc="60" dirty="0">
                <a:solidFill>
                  <a:srgbClr val="002060"/>
                </a:solidFill>
                <a:latin typeface="Bookman Old Style" panose="02050604050505020204" pitchFamily="18" charset="0"/>
              </a:rPr>
              <a:t>Музей спортивной  славы г. Арзамаса</a:t>
            </a:r>
          </a:p>
          <a:p>
            <a:pPr algn="just">
              <a:buFont typeface="Wingdings" pitchFamily="2" charset="2"/>
              <a:buChar char="q"/>
            </a:pPr>
            <a:r>
              <a:rPr lang="ru-RU" sz="2000" b="1" spc="60" dirty="0">
                <a:solidFill>
                  <a:srgbClr val="002060"/>
                </a:solidFill>
                <a:latin typeface="Bookman Old Style" panose="02050604050505020204" pitchFamily="18" charset="0"/>
              </a:rPr>
              <a:t>Муниципальный центр тестирования по выполнению испытаний (тестов) нормативов Всероссийского </a:t>
            </a:r>
            <a:r>
              <a:rPr lang="ru-RU" sz="2000" b="1" spc="6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физкультурно</a:t>
            </a:r>
            <a:r>
              <a:rPr lang="ru-RU" sz="2000" b="1" spc="6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– спортивного комплекса «Готов к труду и обороне»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04664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 клуб «Олимпиец» сотрудничает </a:t>
            </a:r>
          </a:p>
        </p:txBody>
      </p:sp>
      <p:pic>
        <p:nvPicPr>
          <p:cNvPr id="4" name="Picture 1" descr="G:\эмблема\ЭМБЛЕНА С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2320" y="5180025"/>
            <a:ext cx="1800200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0" y="3829799"/>
            <a:ext cx="3990278" cy="2659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Documents and Settings\Admin\Рабочий стол\цветная печать\_sUqyjPkbOw.jpg"/>
          <p:cNvPicPr>
            <a:picLocks noChangeAspect="1" noChangeArrowheads="1"/>
          </p:cNvPicPr>
          <p:nvPr/>
        </p:nvPicPr>
        <p:blipFill>
          <a:blip r:embed="rId3" cstate="print"/>
          <a:srcRect l="14375" t="20000" r="5000" b="22500"/>
          <a:stretch>
            <a:fillRect/>
          </a:stretch>
        </p:blipFill>
        <p:spPr bwMode="auto">
          <a:xfrm>
            <a:off x="4143372" y="3929066"/>
            <a:ext cx="4842254" cy="2590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04368"/>
            <a:ext cx="8460432" cy="7920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Вовлеченность студентов техникума более 80%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232" y="-144485"/>
            <a:ext cx="936104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Спортивно- массовые мероприятия</a:t>
            </a:r>
            <a:endParaRPr lang="ru-RU" u="sng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1" descr="G:\эмблема\ЭМБЛЕНА С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2320" y="5180025"/>
            <a:ext cx="1800200" cy="18002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" y="1071546"/>
            <a:ext cx="4232491" cy="2820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339" y="980728"/>
            <a:ext cx="4739680" cy="315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686"/>
            <a:ext cx="9252520" cy="1747664"/>
          </a:xfrm>
        </p:spPr>
        <p:txBody>
          <a:bodyPr>
            <a:noAutofit/>
          </a:bodyPr>
          <a:lstStyle/>
          <a:p>
            <a:r>
              <a:rPr lang="ru-RU" sz="2400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Спартакиада </a:t>
            </a:r>
            <a:br>
              <a:rPr lang="ru-RU" sz="2400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образовательных организаций  профессионального образования Нижегородской области</a:t>
            </a:r>
            <a:br>
              <a:rPr lang="ru-RU" sz="2400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</a:br>
            <a:endParaRPr lang="ru-RU" sz="2400" b="1" u="sng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81627" y1="86513" x2="81627" y2="86513"/>
                        <a14:backgroundMark x1="78740" y1="21711" x2="78740" y2="21711"/>
                        <a14:backgroundMark x1="49081" y1="80263" x2="49081" y2="80263"/>
                        <a14:backgroundMark x1="25197" y1="43750" x2="25197" y2="43750"/>
                        <a14:backgroundMark x1="42257" y1="13158" x2="42257" y2="13158"/>
                        <a14:backgroundMark x1="80840" y1="90461" x2="80840" y2="90461"/>
                        <a14:backgroundMark x1="77165" y1="90461" x2="77165" y2="90461"/>
                        <a14:backgroundMark x1="86089" y1="90461" x2="86089" y2="90461"/>
                        <a14:backgroundMark x1="77165" y1="18750" x2="77165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5143512"/>
            <a:ext cx="1857388" cy="14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71132" y="6411217"/>
            <a:ext cx="580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Участие в более чем  15 соревнованиях  </a:t>
            </a:r>
          </a:p>
        </p:txBody>
      </p:sp>
      <p:pic>
        <p:nvPicPr>
          <p:cNvPr id="7" name="Picture 1" descr="G:\эмблема\ЭМБЛЕНА С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2320" y="5180025"/>
            <a:ext cx="1800200" cy="18002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03529"/>
            <a:ext cx="3372124" cy="2529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9" t="17947" r="1714" b="-2373"/>
          <a:stretch/>
        </p:blipFill>
        <p:spPr bwMode="auto">
          <a:xfrm>
            <a:off x="4716016" y="1318765"/>
            <a:ext cx="4220247" cy="3099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651676" cy="3977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8140" y="6233350"/>
            <a:ext cx="8947720" cy="696111"/>
          </a:xfrm>
        </p:spPr>
        <p:txBody>
          <a:bodyPr/>
          <a:lstStyle/>
          <a:p>
            <a:pPr>
              <a:buNone/>
            </a:pP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7200"/>
            <a:ext cx="9289032" cy="838200"/>
          </a:xfrm>
        </p:spPr>
        <p:txBody>
          <a:bodyPr>
            <a:noAutofit/>
          </a:bodyPr>
          <a:lstStyle/>
          <a:p>
            <a:r>
              <a:rPr lang="ru-RU" sz="2800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Спартакиада образовательных профессиональных организаций</a:t>
            </a:r>
            <a:br>
              <a:rPr lang="ru-RU" sz="2800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800" b="1" u="sng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</a:rPr>
              <a:t> г.Арзамаса «Молодежь против Наркотиков»</a:t>
            </a:r>
          </a:p>
        </p:txBody>
      </p:sp>
      <p:pic>
        <p:nvPicPr>
          <p:cNvPr id="8" name="Picture 1" descr="G:\эмблема\ЭМБЛЕНА С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2320" y="5180025"/>
            <a:ext cx="1800200" cy="1800200"/>
          </a:xfrm>
          <a:prstGeom prst="rect">
            <a:avLst/>
          </a:prstGeom>
          <a:noFill/>
        </p:spPr>
      </p:pic>
      <p:pic>
        <p:nvPicPr>
          <p:cNvPr id="9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552" y="0"/>
            <a:ext cx="1404448" cy="143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786322"/>
            <a:ext cx="1051474" cy="142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588735"/>
            <a:ext cx="3689628" cy="2458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3" t="16508" r="4757" b="4103"/>
          <a:stretch/>
        </p:blipFill>
        <p:spPr bwMode="auto">
          <a:xfrm>
            <a:off x="4067944" y="1536843"/>
            <a:ext cx="4608512" cy="3975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4" t="15685" r="10745" b="10794"/>
          <a:stretch/>
        </p:blipFill>
        <p:spPr bwMode="auto">
          <a:xfrm>
            <a:off x="1115616" y="3930275"/>
            <a:ext cx="3490921" cy="2499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1281</TotalTime>
  <Words>445</Words>
  <Application>Microsoft Office PowerPoint</Application>
  <PresentationFormat>Экран (4:3)</PresentationFormat>
  <Paragraphs>86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Bookman Old Style</vt:lpstr>
      <vt:lpstr>Lucida Sans Unicode</vt:lpstr>
      <vt:lpstr>Verdana</vt:lpstr>
      <vt:lpstr>Wingdings</vt:lpstr>
      <vt:lpstr>Wingdings 2</vt:lpstr>
      <vt:lpstr>Wingdings 3</vt:lpstr>
      <vt:lpstr>Открытая</vt:lpstr>
      <vt:lpstr> </vt:lpstr>
      <vt:lpstr>Цели и задачи спортивного клуба:</vt:lpstr>
      <vt:lpstr>Структура спортивного клуба </vt:lpstr>
      <vt:lpstr>РАСШИРЕННОЕ Заседание  совета спортивного клуба </vt:lpstr>
      <vt:lpstr>Презентация PowerPoint</vt:lpstr>
      <vt:lpstr> клуб «Олимпиец» сотрудничает </vt:lpstr>
      <vt:lpstr>Спортивно- массовые мероприятия</vt:lpstr>
      <vt:lpstr>Спартакиада  образовательных организаций  профессионального образования Нижегородской области </vt:lpstr>
      <vt:lpstr>Спартакиада образовательных профессиональных организаций  г.Арзамаса «Молодежь против Наркотиков»</vt:lpstr>
      <vt:lpstr>Спартакиада техникума  среди учебных групп</vt:lpstr>
      <vt:lpstr>Итоги Спартакиады техникума  2019-2020 учебный год</vt:lpstr>
      <vt:lpstr>Презентация PowerPoint</vt:lpstr>
      <vt:lpstr>Презентация PowerPoint</vt:lpstr>
      <vt:lpstr>Поощрение членов спортивного клуба </vt:lpstr>
      <vt:lpstr>Размещение информации </vt:lpstr>
      <vt:lpstr>Стенд «Спортивная жизнь техникума»</vt:lpstr>
      <vt:lpstr>Стенд «Готов к труду и обороне»</vt:lpstr>
      <vt:lpstr>Стенд «Наши победы»</vt:lpstr>
      <vt:lpstr>Ивлев Роман Владимирович,  председатель студенческого спортивного клуба «Олимпиец»  и коллектив физической культуры техникума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Студенческий спортивный клуб «Олимпиец»</dc:title>
  <cp:lastModifiedBy>Admin</cp:lastModifiedBy>
  <cp:revision>123</cp:revision>
  <cp:lastPrinted>2017-10-16T09:16:29Z</cp:lastPrinted>
  <dcterms:modified xsi:type="dcterms:W3CDTF">2020-07-06T06:57:36Z</dcterms:modified>
</cp:coreProperties>
</file>