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CC08E-96B2-4076-B4F4-2130B5AF241F}" type="datetimeFigureOut">
              <a:rPr lang="ru-RU" smtClean="0"/>
              <a:t>04.07.2020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E086C8-476E-478B-BDAD-96D3637BF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443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E086C8-476E-478B-BDAD-96D3637BF97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972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6276" y="2125980"/>
            <a:ext cx="7777797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2552" y="3840480"/>
            <a:ext cx="64052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00" b="1" i="1">
                <a:solidFill>
                  <a:srgbClr val="00009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00" b="1" i="1">
                <a:solidFill>
                  <a:srgbClr val="00009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517" y="1577340"/>
            <a:ext cx="398040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12430" y="1577340"/>
            <a:ext cx="398040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00" b="1" i="1">
                <a:solidFill>
                  <a:srgbClr val="00009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5523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40938" y="-197357"/>
            <a:ext cx="2268473" cy="772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00" b="1" i="1">
                <a:solidFill>
                  <a:srgbClr val="00009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517" y="1577340"/>
            <a:ext cx="8235315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11119" y="6377940"/>
            <a:ext cx="292811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517" y="6377940"/>
            <a:ext cx="21045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8252" y="6377940"/>
            <a:ext cx="21045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91104" y="148209"/>
            <a:ext cx="4859020" cy="752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8125" marR="278765" algn="ctr">
              <a:lnSpc>
                <a:spcPct val="100000"/>
              </a:lnSpc>
              <a:spcBef>
                <a:spcPts val="95"/>
              </a:spcBef>
            </a:pPr>
            <a:r>
              <a:rPr sz="1600" b="1" spc="-25" dirty="0">
                <a:solidFill>
                  <a:srgbClr val="E36C09"/>
                </a:solidFill>
                <a:latin typeface="Times New Roman"/>
                <a:cs typeface="Times New Roman"/>
              </a:rPr>
              <a:t>Государственное </a:t>
            </a:r>
            <a:r>
              <a:rPr sz="1600" b="1" spc="-20" dirty="0">
                <a:solidFill>
                  <a:srgbClr val="E36C09"/>
                </a:solidFill>
                <a:latin typeface="Times New Roman"/>
                <a:cs typeface="Times New Roman"/>
              </a:rPr>
              <a:t>бюджетное </a:t>
            </a:r>
            <a:r>
              <a:rPr sz="1600" b="1" dirty="0">
                <a:solidFill>
                  <a:srgbClr val="E36C09"/>
                </a:solidFill>
                <a:latin typeface="Times New Roman"/>
                <a:cs typeface="Times New Roman"/>
              </a:rPr>
              <a:t>профессиональное  </a:t>
            </a:r>
            <a:r>
              <a:rPr sz="1600" b="1" spc="-10" dirty="0">
                <a:solidFill>
                  <a:srgbClr val="E36C09"/>
                </a:solidFill>
                <a:latin typeface="Times New Roman"/>
                <a:cs typeface="Times New Roman"/>
              </a:rPr>
              <a:t>образовательное</a:t>
            </a:r>
            <a:r>
              <a:rPr sz="1600" b="1" spc="-25" dirty="0">
                <a:solidFill>
                  <a:srgbClr val="E36C09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E36C09"/>
                </a:solidFill>
                <a:latin typeface="Times New Roman"/>
                <a:cs typeface="Times New Roman"/>
              </a:rPr>
              <a:t>учреждение</a:t>
            </a:r>
            <a:endParaRPr sz="1600">
              <a:latin typeface="Times New Roman"/>
              <a:cs typeface="Times New Roman"/>
            </a:endParaRPr>
          </a:p>
          <a:p>
            <a:pPr algn="ctr">
              <a:lnSpc>
                <a:spcPts val="1885"/>
              </a:lnSpc>
            </a:pPr>
            <a:r>
              <a:rPr sz="1600" b="1" spc="-5" dirty="0">
                <a:solidFill>
                  <a:srgbClr val="E36C09"/>
                </a:solidFill>
                <a:latin typeface="Times New Roman"/>
                <a:cs typeface="Times New Roman"/>
              </a:rPr>
              <a:t>«Арзамасский </a:t>
            </a:r>
            <a:r>
              <a:rPr sz="1600" b="1" spc="-10" dirty="0">
                <a:solidFill>
                  <a:srgbClr val="E36C09"/>
                </a:solidFill>
                <a:latin typeface="Times New Roman"/>
                <a:cs typeface="Times New Roman"/>
              </a:rPr>
              <a:t>коммерческо-технический</a:t>
            </a:r>
            <a:r>
              <a:rPr sz="1600" b="1" spc="50" dirty="0">
                <a:solidFill>
                  <a:srgbClr val="E36C09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E36C09"/>
                </a:solidFill>
                <a:latin typeface="Times New Roman"/>
                <a:cs typeface="Times New Roman"/>
              </a:rPr>
              <a:t>техникум»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963" y="3273171"/>
            <a:ext cx="6028944" cy="34366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3697" y="164464"/>
            <a:ext cx="1413129" cy="14127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9D0DAB-2A41-40E5-8230-AB26271C5D0E}"/>
              </a:ext>
            </a:extLst>
          </p:cNvPr>
          <p:cNvSpPr txBox="1"/>
          <p:nvPr/>
        </p:nvSpPr>
        <p:spPr>
          <a:xfrm>
            <a:off x="5542382" y="3845100"/>
            <a:ext cx="3601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Краснощеков Даниил,</a:t>
            </a:r>
          </a:p>
          <a:p>
            <a:pPr algn="r"/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председатель Совета лидеров </a:t>
            </a:r>
            <a:endParaRPr lang="ru-RU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CA9289C-BE64-4F8E-AFE2-6B4745556487}"/>
              </a:ext>
            </a:extLst>
          </p:cNvPr>
          <p:cNvSpPr txBox="1">
            <a:spLocks/>
          </p:cNvSpPr>
          <p:nvPr/>
        </p:nvSpPr>
        <p:spPr>
          <a:xfrm>
            <a:off x="215160" y="1447800"/>
            <a:ext cx="9145588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spcBef>
                <a:spcPct val="0"/>
              </a:spcBef>
            </a:pPr>
            <a:r>
              <a:rPr lang="ru-RU" altLang="ru-RU" sz="36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Отчёт деятельности </a:t>
            </a:r>
          </a:p>
          <a:p>
            <a:pPr lvl="0" algn="ctr" defTabSz="914400">
              <a:spcBef>
                <a:spcPct val="0"/>
              </a:spcBef>
            </a:pPr>
            <a:r>
              <a:rPr lang="ru-RU" altLang="ru-RU" sz="36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студенческого Совета лидеров </a:t>
            </a:r>
          </a:p>
          <a:p>
            <a:pPr lvl="0" algn="ctr" defTabSz="914400">
              <a:spcBef>
                <a:spcPct val="0"/>
              </a:spcBef>
            </a:pPr>
            <a:r>
              <a:rPr lang="ru-RU" altLang="ru-RU" sz="36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 2019-2020 учебный год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3697" y="164464"/>
            <a:ext cx="1413129" cy="14127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00782" y="800080"/>
            <a:ext cx="3095117" cy="1956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16113" y="-63520"/>
            <a:ext cx="3940810" cy="772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75" dirty="0"/>
              <a:t>М</a:t>
            </a:r>
            <a:r>
              <a:rPr spc="-5" dirty="0"/>
              <a:t>ероприя</a:t>
            </a:r>
            <a:r>
              <a:rPr spc="-20" dirty="0"/>
              <a:t>т</a:t>
            </a:r>
            <a:r>
              <a:rPr spc="-10" dirty="0"/>
              <a:t>ия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069741" y="2245360"/>
            <a:ext cx="23336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9700">
              <a:lnSpc>
                <a:spcPct val="120000"/>
              </a:lnSpc>
              <a:spcBef>
                <a:spcPts val="100"/>
              </a:spcBef>
            </a:pPr>
            <a:r>
              <a:rPr sz="15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Торжественный </a:t>
            </a:r>
            <a:r>
              <a:rPr sz="1500" b="1" spc="-25" dirty="0">
                <a:solidFill>
                  <a:srgbClr val="C00000"/>
                </a:solidFill>
                <a:latin typeface="Times New Roman"/>
                <a:cs typeface="Times New Roman"/>
              </a:rPr>
              <a:t>концерт,  </a:t>
            </a: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посвященный </a:t>
            </a:r>
            <a:r>
              <a:rPr sz="1500" b="1" dirty="0">
                <a:solidFill>
                  <a:srgbClr val="C00000"/>
                </a:solidFill>
                <a:latin typeface="Times New Roman"/>
                <a:cs typeface="Times New Roman"/>
              </a:rPr>
              <a:t>Дню</a:t>
            </a:r>
            <a:r>
              <a:rPr sz="1500" b="1" spc="-10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знаний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32015" y="2689059"/>
            <a:ext cx="26822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Презентация</a:t>
            </a:r>
            <a:r>
              <a:rPr sz="1500" b="1" spc="-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5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дополнительного</a:t>
            </a:r>
            <a:endParaRPr sz="1500" dirty="0">
              <a:latin typeface="Times New Roman"/>
              <a:cs typeface="Times New Roman"/>
            </a:endParaRPr>
          </a:p>
          <a:p>
            <a:pPr marL="970915">
              <a:lnSpc>
                <a:spcPct val="100000"/>
              </a:lnSpc>
            </a:pPr>
            <a:r>
              <a:rPr sz="15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образования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85538" y="4607560"/>
            <a:ext cx="44653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2669" marR="5080" indent="-1030605">
              <a:lnSpc>
                <a:spcPct val="12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Праздничный </a:t>
            </a:r>
            <a:r>
              <a:rPr sz="1500" b="1" spc="-25" dirty="0">
                <a:solidFill>
                  <a:srgbClr val="C00000"/>
                </a:solidFill>
                <a:latin typeface="Times New Roman"/>
                <a:cs typeface="Times New Roman"/>
              </a:rPr>
              <a:t>концерт, </a:t>
            </a: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посвященный </a:t>
            </a:r>
            <a:r>
              <a:rPr sz="1500" b="1" dirty="0">
                <a:solidFill>
                  <a:srgbClr val="C00000"/>
                </a:solidFill>
                <a:latin typeface="Times New Roman"/>
                <a:cs typeface="Times New Roman"/>
              </a:rPr>
              <a:t>Дню </a:t>
            </a:r>
            <a:r>
              <a:rPr sz="15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учителя  </a:t>
            </a:r>
            <a:r>
              <a:rPr sz="1500" b="1" dirty="0">
                <a:solidFill>
                  <a:srgbClr val="C00000"/>
                </a:solidFill>
                <a:latin typeface="Times New Roman"/>
                <a:cs typeface="Times New Roman"/>
              </a:rPr>
              <a:t>и Дню</a:t>
            </a:r>
            <a:r>
              <a:rPr sz="15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5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профтехобразования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5009" y="6304788"/>
            <a:ext cx="49104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Праздничная </a:t>
            </a:r>
            <a:r>
              <a:rPr sz="15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шоу-программа </a:t>
            </a: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«Скоро, </a:t>
            </a:r>
            <a:r>
              <a:rPr sz="15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скоро Новый</a:t>
            </a:r>
            <a:r>
              <a:rPr sz="1500" b="1" spc="-8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5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год»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12344" y="6560603"/>
            <a:ext cx="20193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C00000"/>
                </a:solidFill>
                <a:latin typeface="Times New Roman"/>
                <a:cs typeface="Times New Roman"/>
              </a:rPr>
              <a:t>День </a:t>
            </a:r>
            <a:r>
              <a:rPr sz="15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открытых</a:t>
            </a:r>
            <a:r>
              <a:rPr sz="1500" b="1" spc="-7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дверей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95900" y="2779522"/>
            <a:ext cx="3529584" cy="18836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79626" y="561399"/>
            <a:ext cx="2720340" cy="18150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56994" y="5074031"/>
            <a:ext cx="2165604" cy="14432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2900" y="3275076"/>
            <a:ext cx="4408932" cy="29382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19217" y="2976118"/>
            <a:ext cx="3993515" cy="57404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Праздничный </a:t>
            </a:r>
            <a:r>
              <a:rPr sz="1500" b="1" spc="-25" dirty="0">
                <a:solidFill>
                  <a:srgbClr val="C00000"/>
                </a:solidFill>
                <a:latin typeface="Times New Roman"/>
                <a:cs typeface="Times New Roman"/>
              </a:rPr>
              <a:t>концерт, </a:t>
            </a: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посвященный </a:t>
            </a:r>
            <a:r>
              <a:rPr sz="1500" b="1" dirty="0">
                <a:solidFill>
                  <a:srgbClr val="C00000"/>
                </a:solidFill>
                <a:latin typeface="Times New Roman"/>
                <a:cs typeface="Times New Roman"/>
              </a:rPr>
              <a:t>8</a:t>
            </a:r>
            <a:r>
              <a:rPr sz="1500" b="1" spc="-5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марта</a:t>
            </a:r>
            <a:endParaRPr sz="1500" dirty="0"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  <a:spcBef>
                <a:spcPts val="359"/>
              </a:spcBef>
            </a:pP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«Любимым, милым,</a:t>
            </a:r>
            <a:r>
              <a:rPr sz="1500" b="1" spc="-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5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нежным»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8593" y="2743200"/>
            <a:ext cx="34836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8835" marR="5080" indent="-826769">
              <a:lnSpc>
                <a:spcPct val="100000"/>
              </a:lnSpc>
              <a:spcBef>
                <a:spcPts val="100"/>
              </a:spcBef>
            </a:pPr>
            <a:r>
              <a:rPr sz="1500" b="1" spc="-30" dirty="0">
                <a:solidFill>
                  <a:srgbClr val="C00000"/>
                </a:solidFill>
                <a:latin typeface="Times New Roman"/>
                <a:cs typeface="Times New Roman"/>
              </a:rPr>
              <a:t>Концерт, </a:t>
            </a: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посвященный </a:t>
            </a:r>
            <a:r>
              <a:rPr sz="1500" b="1" dirty="0">
                <a:solidFill>
                  <a:srgbClr val="C00000"/>
                </a:solidFill>
                <a:latin typeface="Times New Roman"/>
                <a:cs typeface="Times New Roman"/>
              </a:rPr>
              <a:t>Дню </a:t>
            </a: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защитника  </a:t>
            </a:r>
            <a:r>
              <a:rPr sz="15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Отечества </a:t>
            </a:r>
            <a:r>
              <a:rPr sz="1500" b="1" dirty="0">
                <a:solidFill>
                  <a:srgbClr val="C00000"/>
                </a:solidFill>
                <a:latin typeface="Times New Roman"/>
                <a:cs typeface="Times New Roman"/>
              </a:rPr>
              <a:t>«Честь</a:t>
            </a:r>
            <a:r>
              <a:rPr sz="15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имею»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701922" y="33654"/>
            <a:ext cx="3942079" cy="772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75" dirty="0"/>
              <a:t>М</a:t>
            </a:r>
            <a:r>
              <a:rPr spc="-5" dirty="0"/>
              <a:t>ероприятия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-13717" y="5943600"/>
            <a:ext cx="91440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6725" marR="5080" indent="-454659" algn="ctr">
              <a:lnSpc>
                <a:spcPct val="100000"/>
              </a:lnSpc>
              <a:spcBef>
                <a:spcPts val="100"/>
              </a:spcBef>
            </a:pPr>
            <a:r>
              <a:rPr lang="ru-RU" sz="15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М</a:t>
            </a:r>
            <a:r>
              <a:rPr lang="ru-RU"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ероприятия в рамках культурно-патриотической программы «Нижегородская область – родина героев», приуроченные к 25-летию начала Первой Чеченской войны, 20-летию начала контртеррористической операции на Северном Кавказе и 40-летию начала боевых действий в Афганистане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248655" y="762000"/>
            <a:ext cx="3535679" cy="2354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373697" y="0"/>
            <a:ext cx="4184650" cy="2830195"/>
            <a:chOff x="373697" y="164464"/>
            <a:chExt cx="4184650" cy="2830195"/>
          </a:xfrm>
        </p:grpSpPr>
        <p:sp>
          <p:nvSpPr>
            <p:cNvPr id="11" name="object 11"/>
            <p:cNvSpPr/>
            <p:nvPr/>
          </p:nvSpPr>
          <p:spPr>
            <a:xfrm>
              <a:off x="879347" y="925067"/>
              <a:ext cx="3678936" cy="206959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73697" y="164464"/>
              <a:ext cx="1413129" cy="14127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AE80AF-2C9F-435A-89AF-EB8ED38F5E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9"/>
          <a:stretch/>
        </p:blipFill>
        <p:spPr bwMode="auto">
          <a:xfrm>
            <a:off x="0" y="3200400"/>
            <a:ext cx="4931827" cy="2702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B9945B2-27CA-4B58-B38C-937FF9A8A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90" b="1"/>
          <a:stretch/>
        </p:blipFill>
        <p:spPr bwMode="auto">
          <a:xfrm>
            <a:off x="4842246" y="3505200"/>
            <a:ext cx="4147455" cy="2459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5523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94101" y="0"/>
            <a:ext cx="4349115" cy="772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Видеолектории</a:t>
            </a:r>
          </a:p>
        </p:txBody>
      </p:sp>
      <p:sp>
        <p:nvSpPr>
          <p:cNvPr id="4" name="object 4"/>
          <p:cNvSpPr/>
          <p:nvPr/>
        </p:nvSpPr>
        <p:spPr>
          <a:xfrm>
            <a:off x="2279904" y="841247"/>
            <a:ext cx="2817875" cy="20741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823466" y="2814015"/>
            <a:ext cx="3423920" cy="4108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515"/>
              </a:lnSpc>
              <a:spcBef>
                <a:spcPts val="105"/>
              </a:spcBef>
            </a:pPr>
            <a:r>
              <a:rPr sz="1400" b="1" dirty="0">
                <a:solidFill>
                  <a:srgbClr val="C00000"/>
                </a:solidFill>
                <a:latin typeface="Times New Roman"/>
                <a:cs typeface="Times New Roman"/>
              </a:rPr>
              <a:t>«Вся </a:t>
            </a:r>
            <a:r>
              <a:rPr sz="1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правда </a:t>
            </a:r>
            <a:r>
              <a:rPr sz="1400" b="1" dirty="0">
                <a:solidFill>
                  <a:srgbClr val="C00000"/>
                </a:solidFill>
                <a:latin typeface="Times New Roman"/>
                <a:cs typeface="Times New Roman"/>
              </a:rPr>
              <a:t>о СПИДе», </a:t>
            </a:r>
            <a:r>
              <a:rPr sz="14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ко </a:t>
            </a:r>
            <a:r>
              <a:rPr sz="1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Дню борьбы</a:t>
            </a:r>
            <a:r>
              <a:rPr sz="1400" b="1" spc="-6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C00000"/>
                </a:solidFill>
                <a:latin typeface="Times New Roman"/>
                <a:cs typeface="Times New Roman"/>
              </a:rPr>
              <a:t>со</a:t>
            </a:r>
            <a:endParaRPr sz="1400">
              <a:latin typeface="Times New Roman"/>
              <a:cs typeface="Times New Roman"/>
            </a:endParaRPr>
          </a:p>
          <a:p>
            <a:pPr marL="342900" algn="ctr">
              <a:lnSpc>
                <a:spcPts val="1515"/>
              </a:lnSpc>
            </a:pPr>
            <a:r>
              <a:rPr sz="1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СПИДом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9194" y="6560921"/>
            <a:ext cx="32994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C00000"/>
                </a:solidFill>
                <a:latin typeface="Times New Roman"/>
                <a:cs typeface="Times New Roman"/>
              </a:rPr>
              <a:t>«Путь к </a:t>
            </a:r>
            <a:r>
              <a:rPr sz="1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звездам», </a:t>
            </a:r>
            <a:r>
              <a:rPr sz="14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ко </a:t>
            </a:r>
            <a:r>
              <a:rPr sz="1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Дню</a:t>
            </a:r>
            <a:r>
              <a:rPr sz="1400" b="1" spc="-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космонавтики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7086" y="4604715"/>
            <a:ext cx="5880100" cy="904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510"/>
              </a:lnSpc>
              <a:spcBef>
                <a:spcPts val="105"/>
              </a:spcBef>
            </a:pPr>
            <a:r>
              <a:rPr sz="1400" b="1" dirty="0">
                <a:solidFill>
                  <a:srgbClr val="C00000"/>
                </a:solidFill>
                <a:latin typeface="Times New Roman"/>
                <a:cs typeface="Times New Roman"/>
              </a:rPr>
              <a:t>«Память </a:t>
            </a:r>
            <a:r>
              <a:rPr sz="1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сердца»,</a:t>
            </a:r>
            <a:r>
              <a:rPr sz="1400" b="1" spc="-5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посвященный</a:t>
            </a:r>
            <a:endParaRPr sz="1400" dirty="0">
              <a:latin typeface="Times New Roman"/>
              <a:cs typeface="Times New Roman"/>
            </a:endParaRPr>
          </a:p>
          <a:p>
            <a:pPr marL="709295">
              <a:lnSpc>
                <a:spcPts val="1510"/>
              </a:lnSpc>
            </a:pPr>
            <a:r>
              <a:rPr sz="1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трагедии </a:t>
            </a:r>
            <a:r>
              <a:rPr sz="1400" b="1" dirty="0">
                <a:solidFill>
                  <a:srgbClr val="C00000"/>
                </a:solidFill>
                <a:latin typeface="Times New Roman"/>
                <a:cs typeface="Times New Roman"/>
              </a:rPr>
              <a:t>в</a:t>
            </a:r>
            <a:r>
              <a:rPr sz="14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C00000"/>
                </a:solidFill>
                <a:latin typeface="Times New Roman"/>
                <a:cs typeface="Times New Roman"/>
              </a:rPr>
              <a:t>Беслане</a:t>
            </a:r>
            <a:endParaRPr sz="1400" dirty="0">
              <a:latin typeface="Times New Roman"/>
              <a:cs typeface="Times New Roman"/>
            </a:endParaRPr>
          </a:p>
          <a:p>
            <a:pPr marL="2861310" marR="5080" indent="176530">
              <a:lnSpc>
                <a:spcPct val="100000"/>
              </a:lnSpc>
              <a:spcBef>
                <a:spcPts val="770"/>
              </a:spcBef>
            </a:pPr>
            <a:r>
              <a:rPr sz="13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«Крым. </a:t>
            </a:r>
            <a:r>
              <a:rPr sz="13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История. Современность.»,  ко Дню воссоединения Крыма </a:t>
            </a:r>
            <a:r>
              <a:rPr sz="13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с</a:t>
            </a:r>
            <a:r>
              <a:rPr sz="1300" b="1" spc="5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3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Россией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38902" y="2712211"/>
            <a:ext cx="293687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36245" marR="5080" indent="-424180">
              <a:lnSpc>
                <a:spcPct val="100000"/>
              </a:lnSpc>
              <a:spcBef>
                <a:spcPts val="95"/>
              </a:spcBef>
            </a:pPr>
            <a:r>
              <a:rPr sz="13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«В </a:t>
            </a:r>
            <a:r>
              <a:rPr sz="13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дружбе </a:t>
            </a:r>
            <a:r>
              <a:rPr sz="13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народов </a:t>
            </a:r>
            <a:r>
              <a:rPr sz="13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– </a:t>
            </a:r>
            <a:r>
              <a:rPr sz="13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единство России»,  ко Дню </a:t>
            </a:r>
            <a:r>
              <a:rPr sz="13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народного</a:t>
            </a:r>
            <a:r>
              <a:rPr sz="1300" b="1" spc="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3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единства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202935" y="728472"/>
            <a:ext cx="3171443" cy="19918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3697" y="164464"/>
            <a:ext cx="1413129" cy="14127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1836" y="3089148"/>
            <a:ext cx="2449068" cy="16322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57727" y="3415284"/>
            <a:ext cx="2461260" cy="16550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2692" y="4949952"/>
            <a:ext cx="2589276" cy="17282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219190" y="6214059"/>
            <a:ext cx="218122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3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«Выбирай </a:t>
            </a:r>
            <a:r>
              <a:rPr sz="13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свое</a:t>
            </a:r>
            <a:r>
              <a:rPr sz="13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3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будущее»,</a:t>
            </a:r>
            <a:endParaRPr sz="13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3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ко </a:t>
            </a:r>
            <a:r>
              <a:rPr sz="13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Дню </a:t>
            </a:r>
            <a:r>
              <a:rPr sz="13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молодого</a:t>
            </a:r>
            <a:r>
              <a:rPr sz="13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3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избирателя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019800" y="3323844"/>
            <a:ext cx="2695955" cy="292455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128778"/>
            <a:ext cx="914400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4000" spc="-30" dirty="0" err="1"/>
              <a:t>Конкурс</a:t>
            </a:r>
            <a:r>
              <a:rPr lang="ru-RU" sz="4000" spc="-30" dirty="0"/>
              <a:t> </a:t>
            </a:r>
            <a:r>
              <a:rPr sz="4000" spc="5" dirty="0"/>
              <a:t>«Лучшая </a:t>
            </a:r>
            <a:r>
              <a:rPr sz="4000" spc="-10" dirty="0"/>
              <a:t>группа</a:t>
            </a:r>
            <a:r>
              <a:rPr sz="4000" spc="-15" dirty="0"/>
              <a:t> </a:t>
            </a:r>
            <a:r>
              <a:rPr sz="4000" spc="-25" dirty="0"/>
              <a:t>техникума»</a:t>
            </a:r>
            <a:endParaRPr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5F3313-6C25-4B44-8171-853C45834E1A}"/>
              </a:ext>
            </a:extLst>
          </p:cNvPr>
          <p:cNvSpPr txBox="1"/>
          <p:nvPr/>
        </p:nvSpPr>
        <p:spPr>
          <a:xfrm>
            <a:off x="0" y="721770"/>
            <a:ext cx="9144000" cy="5864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0555" marR="60960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место (1086)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гр. 16-06 ИС,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рук.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Н.Ю.Куликова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староста Е. Малых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0555" marR="60960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место (746,4)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гр. 17-33 АВТ, мастер п/о А.С. Толкачева, староста А.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Найданов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0555" marR="60960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место (664,1)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гр. 17-30 БУХ,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рук. Н.А. Вавилина, староста К.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Бантурова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0555" marR="60960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место (593)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гр. 16-05 СП,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рук. Е.В. Лебедева, староста А. Мохов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0555" marR="60960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место (593)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гр. 17-34 КОМ,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рук. Ю.Н. Баранова, староста А. Балаева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0555" marR="60960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место (526,4)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гр. 17-46 СТ, мастер п/о Л.Ю. Макарова, староста Д.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Лёзин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0555" marR="60960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место (480,6)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гр. 19-29 ТМ,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рук. Н.А.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Чиковкина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староста И.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Стеклянникова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0555" marR="60960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место (296,6)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гр. 17-45 СВ, мастер п/о С.М.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Арипова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староста Р.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Стражнов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0555" marR="60960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 место (294,8)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гр. 16-23 ЭРЭО,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рук. Ю.Г.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Ерзиков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староста А. Таланов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0555" marR="60960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место (260,7)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гр. 16-22 ТОА,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рук. О.В. Ванюшина, староста А. Скачков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0555" marR="60960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 место (145)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гр. 17-06 БД,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рук. Л.П.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Рекун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староста О. Горячкина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3697" y="164464"/>
            <a:ext cx="1413129" cy="14127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64560" y="0"/>
            <a:ext cx="515112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1130" marR="5080" indent="-139065">
              <a:lnSpc>
                <a:spcPct val="100000"/>
              </a:lnSpc>
              <a:spcBef>
                <a:spcPts val="95"/>
              </a:spcBef>
            </a:pPr>
            <a:r>
              <a:rPr sz="2800" spc="-15" dirty="0"/>
              <a:t>Выездное </a:t>
            </a:r>
            <a:r>
              <a:rPr sz="2800" spc="-20" dirty="0"/>
              <a:t>заседание </a:t>
            </a:r>
            <a:r>
              <a:rPr sz="2800" spc="-10" dirty="0"/>
              <a:t>активистов  </a:t>
            </a:r>
            <a:r>
              <a:rPr sz="2800" i="1" spc="-25" dirty="0"/>
              <a:t>студенческого </a:t>
            </a:r>
            <a:r>
              <a:rPr sz="2800" i="1" spc="-15" dirty="0"/>
              <a:t>Совета</a:t>
            </a:r>
            <a:r>
              <a:rPr sz="2800" i="1" spc="15" dirty="0"/>
              <a:t> </a:t>
            </a:r>
            <a:r>
              <a:rPr sz="2800" i="1" spc="-5" dirty="0"/>
              <a:t>лидеров</a:t>
            </a:r>
            <a:endParaRPr sz="280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D630E29-43A7-4643-973B-30F66B1EB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6"/>
          <a:stretch/>
        </p:blipFill>
        <p:spPr bwMode="auto">
          <a:xfrm>
            <a:off x="4876800" y="5025787"/>
            <a:ext cx="3176078" cy="1793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E00B8A8-0FA7-4277-A31F-36D6FE493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005" y="929606"/>
            <a:ext cx="3037410" cy="202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416DF6ED-2E3F-4343-B2DD-B2FC6388D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52" y="929606"/>
            <a:ext cx="3037410" cy="202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A8DEE5EE-4A78-42CB-8464-61F417D62D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0"/>
          <a:stretch/>
        </p:blipFill>
        <p:spPr bwMode="auto">
          <a:xfrm>
            <a:off x="1080260" y="5058212"/>
            <a:ext cx="3037409" cy="1728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C255DD09-5B88-47C1-A1EE-C18A5EFA1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7" t="12969"/>
          <a:stretch/>
        </p:blipFill>
        <p:spPr bwMode="auto">
          <a:xfrm>
            <a:off x="3105037" y="3048161"/>
            <a:ext cx="2762363" cy="1931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DA5C5F9E-01F2-426D-A008-128ABE1B4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59" y="3062229"/>
            <a:ext cx="2890035" cy="1926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4B19ED3E-456D-4773-8421-6E1BDADE6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60" y="3071607"/>
            <a:ext cx="2838400" cy="1891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3845" y="81153"/>
            <a:ext cx="6388100" cy="1068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105"/>
              </a:lnSpc>
              <a:spcBef>
                <a:spcPts val="100"/>
              </a:spcBef>
            </a:pPr>
            <a:r>
              <a:rPr sz="3600" spc="-10" dirty="0"/>
              <a:t>Активная</a:t>
            </a:r>
            <a:r>
              <a:rPr sz="3600" spc="-20" dirty="0"/>
              <a:t> </a:t>
            </a:r>
            <a:r>
              <a:rPr sz="3600" spc="-15" dirty="0"/>
              <a:t>позиция</a:t>
            </a:r>
            <a:endParaRPr sz="3600"/>
          </a:p>
          <a:p>
            <a:pPr marL="3395979">
              <a:lnSpc>
                <a:spcPts val="4105"/>
              </a:lnSpc>
            </a:pPr>
            <a:r>
              <a:rPr sz="3600" dirty="0"/>
              <a:t>– </a:t>
            </a:r>
            <a:r>
              <a:rPr sz="3600" spc="-5" dirty="0"/>
              <a:t>залог</a:t>
            </a:r>
            <a:r>
              <a:rPr sz="3600" spc="-85" dirty="0"/>
              <a:t> </a:t>
            </a:r>
            <a:r>
              <a:rPr sz="3600" spc="-20" dirty="0"/>
              <a:t>успеха!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6752843" y="4355590"/>
            <a:ext cx="2209800" cy="24673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92023" y="164464"/>
            <a:ext cx="8953500" cy="6247002"/>
            <a:chOff x="192023" y="164464"/>
            <a:chExt cx="8953500" cy="6247002"/>
          </a:xfrm>
        </p:grpSpPr>
        <p:sp>
          <p:nvSpPr>
            <p:cNvPr id="5" name="object 5"/>
            <p:cNvSpPr/>
            <p:nvPr/>
          </p:nvSpPr>
          <p:spPr>
            <a:xfrm>
              <a:off x="3592068" y="1214628"/>
              <a:ext cx="2631948" cy="26395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24428" y="4320539"/>
              <a:ext cx="3137916" cy="20909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2023" y="3514343"/>
              <a:ext cx="3297936" cy="220065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237732" y="1780031"/>
              <a:ext cx="2907791" cy="24734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27048" y="1124712"/>
              <a:ext cx="1932431" cy="238048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3697" y="164464"/>
              <a:ext cx="1413129" cy="141274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3697" y="0"/>
            <a:ext cx="8770620" cy="6308725"/>
            <a:chOff x="373697" y="0"/>
            <a:chExt cx="8770620" cy="6308725"/>
          </a:xfrm>
        </p:grpSpPr>
        <p:sp>
          <p:nvSpPr>
            <p:cNvPr id="3" name="object 3"/>
            <p:cNvSpPr/>
            <p:nvPr/>
          </p:nvSpPr>
          <p:spPr>
            <a:xfrm>
              <a:off x="373697" y="164464"/>
              <a:ext cx="1413129" cy="141274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08226" y="0"/>
              <a:ext cx="7835773" cy="630833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3697" y="164464"/>
            <a:ext cx="1413129" cy="14127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3005" y="517601"/>
            <a:ext cx="654494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0" spc="-5" dirty="0">
                <a:latin typeface="Times New Roman"/>
                <a:cs typeface="Times New Roman"/>
              </a:rPr>
              <a:t>Целями </a:t>
            </a:r>
            <a:r>
              <a:rPr sz="2400" i="0" spc="-15" dirty="0">
                <a:latin typeface="Times New Roman"/>
                <a:cs typeface="Times New Roman"/>
              </a:rPr>
              <a:t>работы </a:t>
            </a:r>
            <a:r>
              <a:rPr sz="2400" i="0" spc="-25" dirty="0">
                <a:latin typeface="Times New Roman"/>
                <a:cs typeface="Times New Roman"/>
              </a:rPr>
              <a:t>студенческого </a:t>
            </a:r>
            <a:r>
              <a:rPr sz="2400" i="0" spc="-15" dirty="0">
                <a:latin typeface="Times New Roman"/>
                <a:cs typeface="Times New Roman"/>
              </a:rPr>
              <a:t>Совета</a:t>
            </a:r>
            <a:r>
              <a:rPr sz="2400" i="0" spc="85" dirty="0">
                <a:latin typeface="Times New Roman"/>
                <a:cs typeface="Times New Roman"/>
              </a:rPr>
              <a:t> </a:t>
            </a:r>
            <a:r>
              <a:rPr sz="2400" i="0" spc="-15" dirty="0">
                <a:latin typeface="Times New Roman"/>
                <a:cs typeface="Times New Roman"/>
              </a:rPr>
              <a:t>лидеров: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35049" y="1252473"/>
            <a:ext cx="7516495" cy="4964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6395" marR="219710" indent="-366395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66395" algn="l"/>
              </a:tabLst>
            </a:pPr>
            <a:r>
              <a:rPr sz="1800" i="1" spc="-5" dirty="0">
                <a:solidFill>
                  <a:srgbClr val="000099"/>
                </a:solidFill>
                <a:latin typeface="Times New Roman"/>
                <a:cs typeface="Times New Roman"/>
              </a:rPr>
              <a:t>формирование </a:t>
            </a:r>
            <a:r>
              <a:rPr sz="1800" i="1" spc="-50" dirty="0">
                <a:solidFill>
                  <a:srgbClr val="000099"/>
                </a:solidFill>
                <a:latin typeface="Times New Roman"/>
                <a:cs typeface="Times New Roman"/>
              </a:rPr>
              <a:t>гражданской </a:t>
            </a:r>
            <a:r>
              <a:rPr sz="1800" i="1" spc="-40" dirty="0">
                <a:solidFill>
                  <a:srgbClr val="000099"/>
                </a:solidFill>
                <a:latin typeface="Times New Roman"/>
                <a:cs typeface="Times New Roman"/>
              </a:rPr>
              <a:t>культуры, </a:t>
            </a:r>
            <a:r>
              <a:rPr sz="1800" i="1" spc="-45" dirty="0">
                <a:solidFill>
                  <a:srgbClr val="000099"/>
                </a:solidFill>
                <a:latin typeface="Times New Roman"/>
                <a:cs typeface="Times New Roman"/>
              </a:rPr>
              <a:t>активной </a:t>
            </a:r>
            <a:r>
              <a:rPr sz="1800" i="1" spc="-50" dirty="0">
                <a:solidFill>
                  <a:srgbClr val="000099"/>
                </a:solidFill>
                <a:latin typeface="Times New Roman"/>
                <a:cs typeface="Times New Roman"/>
              </a:rPr>
              <a:t>гражданской </a:t>
            </a:r>
            <a:r>
              <a:rPr sz="1800" i="1" spc="40" dirty="0">
                <a:solidFill>
                  <a:srgbClr val="000099"/>
                </a:solidFill>
                <a:latin typeface="Times New Roman"/>
                <a:cs typeface="Times New Roman"/>
              </a:rPr>
              <a:t>позиции  </a:t>
            </a:r>
            <a:r>
              <a:rPr sz="1800" i="1" spc="-95" dirty="0">
                <a:solidFill>
                  <a:srgbClr val="000099"/>
                </a:solidFill>
                <a:latin typeface="Times New Roman"/>
                <a:cs typeface="Times New Roman"/>
              </a:rPr>
              <a:t>студентов, </a:t>
            </a:r>
            <a:r>
              <a:rPr sz="1800" i="1" spc="-40" dirty="0">
                <a:solidFill>
                  <a:srgbClr val="000099"/>
                </a:solidFill>
                <a:latin typeface="Times New Roman"/>
                <a:cs typeface="Times New Roman"/>
              </a:rPr>
              <a:t>содействие </a:t>
            </a:r>
            <a:r>
              <a:rPr sz="1800" i="1" spc="-45" dirty="0">
                <a:solidFill>
                  <a:srgbClr val="000099"/>
                </a:solidFill>
                <a:latin typeface="Times New Roman"/>
                <a:cs typeface="Times New Roman"/>
              </a:rPr>
              <a:t>развитию </a:t>
            </a:r>
            <a:r>
              <a:rPr sz="1800" i="1" spc="75" dirty="0">
                <a:solidFill>
                  <a:srgbClr val="000099"/>
                </a:solidFill>
                <a:latin typeface="Times New Roman"/>
                <a:cs typeface="Times New Roman"/>
              </a:rPr>
              <a:t>их </a:t>
            </a:r>
            <a:r>
              <a:rPr sz="1800" i="1" spc="25" dirty="0">
                <a:solidFill>
                  <a:srgbClr val="000099"/>
                </a:solidFill>
                <a:latin typeface="Times New Roman"/>
                <a:cs typeface="Times New Roman"/>
              </a:rPr>
              <a:t>социальной</a:t>
            </a:r>
            <a:r>
              <a:rPr sz="1800" i="1" spc="45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1800" i="1" spc="-35" dirty="0">
                <a:solidFill>
                  <a:srgbClr val="000099"/>
                </a:solidFill>
                <a:latin typeface="Times New Roman"/>
                <a:cs typeface="Times New Roman"/>
              </a:rPr>
              <a:t>зрелости,</a:t>
            </a:r>
            <a:endParaRPr sz="1800">
              <a:latin typeface="Times New Roman"/>
              <a:cs typeface="Times New Roman"/>
            </a:endParaRPr>
          </a:p>
          <a:p>
            <a:pPr marL="407034">
              <a:lnSpc>
                <a:spcPct val="100000"/>
              </a:lnSpc>
            </a:pPr>
            <a:r>
              <a:rPr sz="1800" i="1" spc="-75" dirty="0">
                <a:solidFill>
                  <a:srgbClr val="000099"/>
                </a:solidFill>
                <a:latin typeface="Times New Roman"/>
                <a:cs typeface="Times New Roman"/>
              </a:rPr>
              <a:t>самостоятельности, </a:t>
            </a:r>
            <a:r>
              <a:rPr sz="1800" i="1" spc="-20" dirty="0">
                <a:solidFill>
                  <a:srgbClr val="000099"/>
                </a:solidFill>
                <a:latin typeface="Times New Roman"/>
                <a:cs typeface="Times New Roman"/>
              </a:rPr>
              <a:t>способности </a:t>
            </a:r>
            <a:r>
              <a:rPr sz="1800" i="1" spc="30" dirty="0">
                <a:solidFill>
                  <a:srgbClr val="000099"/>
                </a:solidFill>
                <a:latin typeface="Times New Roman"/>
                <a:cs typeface="Times New Roman"/>
              </a:rPr>
              <a:t>к </a:t>
            </a:r>
            <a:r>
              <a:rPr sz="1800" i="1" spc="5" dirty="0">
                <a:solidFill>
                  <a:srgbClr val="000099"/>
                </a:solidFill>
                <a:latin typeface="Times New Roman"/>
                <a:cs typeface="Times New Roman"/>
              </a:rPr>
              <a:t>самоорганизации </a:t>
            </a:r>
            <a:r>
              <a:rPr sz="1800" i="1" spc="60" dirty="0">
                <a:solidFill>
                  <a:srgbClr val="000099"/>
                </a:solidFill>
                <a:latin typeface="Times New Roman"/>
                <a:cs typeface="Times New Roman"/>
              </a:rPr>
              <a:t>и</a:t>
            </a:r>
            <a:r>
              <a:rPr sz="1800" i="1" spc="-65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1800" i="1" spc="-40" dirty="0">
                <a:solidFill>
                  <a:srgbClr val="000099"/>
                </a:solidFill>
                <a:latin typeface="Times New Roman"/>
                <a:cs typeface="Times New Roman"/>
              </a:rPr>
              <a:t>саморазвитию;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645160" lvl="1" indent="-276860">
              <a:lnSpc>
                <a:spcPct val="100000"/>
              </a:lnSpc>
              <a:buFont typeface="Wingdings"/>
              <a:buChar char=""/>
              <a:tabLst>
                <a:tab pos="645795" algn="l"/>
              </a:tabLst>
            </a:pPr>
            <a:r>
              <a:rPr sz="1800" i="1" spc="15" dirty="0">
                <a:solidFill>
                  <a:srgbClr val="000099"/>
                </a:solidFill>
                <a:latin typeface="Times New Roman"/>
                <a:cs typeface="Times New Roman"/>
              </a:rPr>
              <a:t>обеспечение реализации </a:t>
            </a:r>
            <a:r>
              <a:rPr sz="1800" i="1" dirty="0">
                <a:solidFill>
                  <a:srgbClr val="000099"/>
                </a:solidFill>
                <a:latin typeface="Times New Roman"/>
                <a:cs typeface="Times New Roman"/>
              </a:rPr>
              <a:t>прав </a:t>
            </a:r>
            <a:r>
              <a:rPr sz="1800" i="1" spc="-20" dirty="0">
                <a:solidFill>
                  <a:srgbClr val="000099"/>
                </a:solidFill>
                <a:latin typeface="Times New Roman"/>
                <a:cs typeface="Times New Roman"/>
              </a:rPr>
              <a:t>на </a:t>
            </a:r>
            <a:r>
              <a:rPr sz="1800" i="1" spc="-60" dirty="0">
                <a:solidFill>
                  <a:srgbClr val="000099"/>
                </a:solidFill>
                <a:latin typeface="Times New Roman"/>
                <a:cs typeface="Times New Roman"/>
              </a:rPr>
              <a:t>участие </a:t>
            </a:r>
            <a:r>
              <a:rPr sz="1800" i="1" spc="-105" dirty="0">
                <a:solidFill>
                  <a:srgbClr val="000099"/>
                </a:solidFill>
                <a:latin typeface="Times New Roman"/>
                <a:cs typeface="Times New Roman"/>
              </a:rPr>
              <a:t>студентов </a:t>
            </a:r>
            <a:r>
              <a:rPr sz="1800" i="1" spc="65" dirty="0">
                <a:solidFill>
                  <a:srgbClr val="000099"/>
                </a:solidFill>
                <a:latin typeface="Times New Roman"/>
                <a:cs typeface="Times New Roman"/>
              </a:rPr>
              <a:t>в</a:t>
            </a:r>
            <a:r>
              <a:rPr sz="1800" i="1" spc="85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1800" i="1" spc="40" dirty="0">
                <a:solidFill>
                  <a:srgbClr val="000099"/>
                </a:solidFill>
                <a:latin typeface="Times New Roman"/>
                <a:cs typeface="Times New Roman"/>
              </a:rPr>
              <a:t>управлении</a:t>
            </a:r>
            <a:endParaRPr sz="1800">
              <a:latin typeface="Times New Roman"/>
              <a:cs typeface="Times New Roman"/>
            </a:endParaRPr>
          </a:p>
          <a:p>
            <a:pPr marL="3190875">
              <a:lnSpc>
                <a:spcPct val="100000"/>
              </a:lnSpc>
            </a:pPr>
            <a:r>
              <a:rPr sz="1800" i="1" spc="15" dirty="0">
                <a:solidFill>
                  <a:srgbClr val="000099"/>
                </a:solidFill>
                <a:latin typeface="Times New Roman"/>
                <a:cs typeface="Times New Roman"/>
              </a:rPr>
              <a:t>Техникумом;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476250" indent="-276860">
              <a:lnSpc>
                <a:spcPct val="100000"/>
              </a:lnSpc>
              <a:buFont typeface="Wingdings"/>
              <a:buChar char=""/>
              <a:tabLst>
                <a:tab pos="476884" algn="l"/>
              </a:tabLst>
            </a:pPr>
            <a:r>
              <a:rPr sz="1800" i="1" spc="20" dirty="0">
                <a:solidFill>
                  <a:srgbClr val="000099"/>
                </a:solidFill>
                <a:latin typeface="Times New Roman"/>
                <a:cs typeface="Times New Roman"/>
              </a:rPr>
              <a:t>обеспечение </a:t>
            </a:r>
            <a:r>
              <a:rPr sz="1800" i="1" spc="-60" dirty="0">
                <a:solidFill>
                  <a:srgbClr val="000099"/>
                </a:solidFill>
                <a:latin typeface="Times New Roman"/>
                <a:cs typeface="Times New Roman"/>
              </a:rPr>
              <a:t>самостоятельного </a:t>
            </a:r>
            <a:r>
              <a:rPr sz="1800" i="1" spc="20" dirty="0">
                <a:solidFill>
                  <a:srgbClr val="000099"/>
                </a:solidFill>
                <a:latin typeface="Times New Roman"/>
                <a:cs typeface="Times New Roman"/>
              </a:rPr>
              <a:t>решения </a:t>
            </a:r>
            <a:r>
              <a:rPr sz="1800" i="1" spc="35" dirty="0">
                <a:solidFill>
                  <a:srgbClr val="000099"/>
                </a:solidFill>
                <a:latin typeface="Times New Roman"/>
                <a:cs typeface="Times New Roman"/>
              </a:rPr>
              <a:t>общих </a:t>
            </a:r>
            <a:r>
              <a:rPr sz="1800" i="1" spc="25" dirty="0">
                <a:solidFill>
                  <a:srgbClr val="000099"/>
                </a:solidFill>
                <a:latin typeface="Times New Roman"/>
                <a:cs typeface="Times New Roman"/>
              </a:rPr>
              <a:t>вопросов,</a:t>
            </a:r>
            <a:r>
              <a:rPr sz="1800" i="1" spc="-114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1800" i="1" spc="15" dirty="0">
                <a:solidFill>
                  <a:srgbClr val="000099"/>
                </a:solidFill>
                <a:latin typeface="Times New Roman"/>
                <a:cs typeface="Times New Roman"/>
              </a:rPr>
              <a:t>связанных</a:t>
            </a:r>
            <a:endParaRPr sz="1800">
              <a:latin typeface="Times New Roman"/>
              <a:cs typeface="Times New Roman"/>
            </a:endParaRPr>
          </a:p>
          <a:p>
            <a:pPr marL="2599055">
              <a:lnSpc>
                <a:spcPct val="100000"/>
              </a:lnSpc>
            </a:pPr>
            <a:r>
              <a:rPr sz="1800" i="1" dirty="0">
                <a:solidFill>
                  <a:srgbClr val="000099"/>
                </a:solidFill>
                <a:latin typeface="Times New Roman"/>
                <a:cs typeface="Times New Roman"/>
              </a:rPr>
              <a:t>со </a:t>
            </a:r>
            <a:r>
              <a:rPr sz="1800" i="1" spc="-30" dirty="0">
                <a:solidFill>
                  <a:srgbClr val="000099"/>
                </a:solidFill>
                <a:latin typeface="Times New Roman"/>
                <a:cs typeface="Times New Roman"/>
              </a:rPr>
              <a:t>студенческой</a:t>
            </a:r>
            <a:r>
              <a:rPr sz="1800" i="1" spc="-65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1800" i="1" spc="-50" dirty="0">
                <a:solidFill>
                  <a:srgbClr val="000099"/>
                </a:solidFill>
                <a:latin typeface="Times New Roman"/>
                <a:cs typeface="Times New Roman"/>
              </a:rPr>
              <a:t>жизнью;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288925" marR="140335" indent="-288925">
              <a:lnSpc>
                <a:spcPct val="100000"/>
              </a:lnSpc>
              <a:buFont typeface="Wingdings"/>
              <a:buChar char=""/>
              <a:tabLst>
                <a:tab pos="288925" algn="l"/>
              </a:tabLst>
            </a:pPr>
            <a:r>
              <a:rPr sz="1800" i="1" spc="35" dirty="0">
                <a:solidFill>
                  <a:srgbClr val="000099"/>
                </a:solidFill>
                <a:latin typeface="Times New Roman"/>
                <a:cs typeface="Times New Roman"/>
              </a:rPr>
              <a:t>привлечение </a:t>
            </a:r>
            <a:r>
              <a:rPr sz="1800" i="1" spc="-45" dirty="0">
                <a:solidFill>
                  <a:srgbClr val="000099"/>
                </a:solidFill>
                <a:latin typeface="Times New Roman"/>
                <a:cs typeface="Times New Roman"/>
              </a:rPr>
              <a:t>активной </a:t>
            </a:r>
            <a:r>
              <a:rPr sz="1800" i="1" spc="-100" dirty="0">
                <a:solidFill>
                  <a:srgbClr val="000099"/>
                </a:solidFill>
                <a:latin typeface="Times New Roman"/>
                <a:cs typeface="Times New Roman"/>
              </a:rPr>
              <a:t>части </a:t>
            </a:r>
            <a:r>
              <a:rPr sz="1800" i="1" spc="-80" dirty="0">
                <a:solidFill>
                  <a:srgbClr val="000099"/>
                </a:solidFill>
                <a:latin typeface="Times New Roman"/>
                <a:cs typeface="Times New Roman"/>
              </a:rPr>
              <a:t>студенчества </a:t>
            </a:r>
            <a:r>
              <a:rPr sz="1800" i="1" spc="30" dirty="0">
                <a:solidFill>
                  <a:srgbClr val="000099"/>
                </a:solidFill>
                <a:latin typeface="Times New Roman"/>
                <a:cs typeface="Times New Roman"/>
              </a:rPr>
              <a:t>к </a:t>
            </a:r>
            <a:r>
              <a:rPr sz="1800" i="1" spc="-35" dirty="0">
                <a:solidFill>
                  <a:srgbClr val="000099"/>
                </a:solidFill>
                <a:latin typeface="Times New Roman"/>
                <a:cs typeface="Times New Roman"/>
              </a:rPr>
              <a:t>совместной </a:t>
            </a:r>
            <a:r>
              <a:rPr sz="1800" i="1" spc="-50" dirty="0">
                <a:solidFill>
                  <a:srgbClr val="000099"/>
                </a:solidFill>
                <a:latin typeface="Times New Roman"/>
                <a:cs typeface="Times New Roman"/>
              </a:rPr>
              <a:t>воспитательной  </a:t>
            </a:r>
            <a:r>
              <a:rPr sz="1800" i="1" spc="-60" dirty="0">
                <a:solidFill>
                  <a:srgbClr val="000099"/>
                </a:solidFill>
                <a:latin typeface="Times New Roman"/>
                <a:cs typeface="Times New Roman"/>
              </a:rPr>
              <a:t>деятельности, </a:t>
            </a:r>
            <a:r>
              <a:rPr sz="1800" i="1" spc="15" dirty="0">
                <a:solidFill>
                  <a:srgbClr val="000099"/>
                </a:solidFill>
                <a:latin typeface="Times New Roman"/>
                <a:cs typeface="Times New Roman"/>
              </a:rPr>
              <a:t>обеспечение </a:t>
            </a:r>
            <a:r>
              <a:rPr sz="1800" i="1" spc="60" dirty="0">
                <a:solidFill>
                  <a:srgbClr val="000099"/>
                </a:solidFill>
                <a:latin typeface="Times New Roman"/>
                <a:cs typeface="Times New Roman"/>
              </a:rPr>
              <a:t>условий </a:t>
            </a:r>
            <a:r>
              <a:rPr sz="1800" i="1" spc="35" dirty="0">
                <a:solidFill>
                  <a:srgbClr val="000099"/>
                </a:solidFill>
                <a:latin typeface="Times New Roman"/>
                <a:cs typeface="Times New Roman"/>
              </a:rPr>
              <a:t>для </a:t>
            </a:r>
            <a:r>
              <a:rPr sz="1800" i="1" spc="25" dirty="0">
                <a:solidFill>
                  <a:srgbClr val="000099"/>
                </a:solidFill>
                <a:latin typeface="Times New Roman"/>
                <a:cs typeface="Times New Roman"/>
              </a:rPr>
              <a:t>духовного,</a:t>
            </a:r>
            <a:r>
              <a:rPr sz="1800" i="1" spc="-135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1800" i="1" dirty="0">
                <a:solidFill>
                  <a:srgbClr val="000099"/>
                </a:solidFill>
                <a:latin typeface="Times New Roman"/>
                <a:cs typeface="Times New Roman"/>
              </a:rPr>
              <a:t>физического,</a:t>
            </a:r>
            <a:endParaRPr sz="1800">
              <a:latin typeface="Times New Roman"/>
              <a:cs typeface="Times New Roman"/>
            </a:endParaRPr>
          </a:p>
          <a:p>
            <a:pPr marL="1143635" marR="5080" indent="-994410">
              <a:lnSpc>
                <a:spcPct val="100000"/>
              </a:lnSpc>
              <a:spcBef>
                <a:spcPts val="5"/>
              </a:spcBef>
            </a:pPr>
            <a:r>
              <a:rPr sz="1800" i="1" spc="-30" dirty="0">
                <a:solidFill>
                  <a:srgbClr val="000099"/>
                </a:solidFill>
                <a:latin typeface="Times New Roman"/>
                <a:cs typeface="Times New Roman"/>
              </a:rPr>
              <a:t>интеллектуального </a:t>
            </a:r>
            <a:r>
              <a:rPr sz="1800" i="1" spc="-55" dirty="0">
                <a:solidFill>
                  <a:srgbClr val="000099"/>
                </a:solidFill>
                <a:latin typeface="Times New Roman"/>
                <a:cs typeface="Times New Roman"/>
              </a:rPr>
              <a:t>развития </a:t>
            </a:r>
            <a:r>
              <a:rPr sz="1800" i="1" spc="-95" dirty="0">
                <a:solidFill>
                  <a:srgbClr val="000099"/>
                </a:solidFill>
                <a:latin typeface="Times New Roman"/>
                <a:cs typeface="Times New Roman"/>
              </a:rPr>
              <a:t>студентов, </a:t>
            </a:r>
            <a:r>
              <a:rPr sz="1800" i="1" spc="-30" dirty="0">
                <a:solidFill>
                  <a:srgbClr val="000099"/>
                </a:solidFill>
                <a:latin typeface="Times New Roman"/>
                <a:cs typeface="Times New Roman"/>
              </a:rPr>
              <a:t>содействии </a:t>
            </a:r>
            <a:r>
              <a:rPr sz="1800" i="1" spc="65" dirty="0">
                <a:solidFill>
                  <a:srgbClr val="000099"/>
                </a:solidFill>
                <a:latin typeface="Times New Roman"/>
                <a:cs typeface="Times New Roman"/>
              </a:rPr>
              <a:t>в </a:t>
            </a:r>
            <a:r>
              <a:rPr sz="1800" i="1" spc="15" dirty="0">
                <a:solidFill>
                  <a:srgbClr val="000099"/>
                </a:solidFill>
                <a:latin typeface="Times New Roman"/>
                <a:cs typeface="Times New Roman"/>
              </a:rPr>
              <a:t>реализации </a:t>
            </a:r>
            <a:r>
              <a:rPr sz="1800" i="1" spc="-25" dirty="0">
                <a:solidFill>
                  <a:srgbClr val="000099"/>
                </a:solidFill>
                <a:latin typeface="Times New Roman"/>
                <a:cs typeface="Times New Roman"/>
              </a:rPr>
              <a:t>жизненно  </a:t>
            </a:r>
            <a:r>
              <a:rPr sz="1800" i="1" spc="-60" dirty="0">
                <a:solidFill>
                  <a:srgbClr val="000099"/>
                </a:solidFill>
                <a:latin typeface="Times New Roman"/>
                <a:cs typeface="Times New Roman"/>
              </a:rPr>
              <a:t>важных </a:t>
            </a:r>
            <a:r>
              <a:rPr sz="1800" i="1" spc="25" dirty="0">
                <a:solidFill>
                  <a:srgbClr val="000099"/>
                </a:solidFill>
                <a:latin typeface="Times New Roman"/>
                <a:cs typeface="Times New Roman"/>
              </a:rPr>
              <a:t>вопросов </a:t>
            </a:r>
            <a:r>
              <a:rPr sz="1800" i="1" spc="10" dirty="0">
                <a:solidFill>
                  <a:srgbClr val="000099"/>
                </a:solidFill>
                <a:latin typeface="Times New Roman"/>
                <a:cs typeface="Times New Roman"/>
              </a:rPr>
              <a:t>организации </a:t>
            </a:r>
            <a:r>
              <a:rPr sz="1800" i="1" spc="20" dirty="0">
                <a:solidFill>
                  <a:srgbClr val="000099"/>
                </a:solidFill>
                <a:latin typeface="Times New Roman"/>
                <a:cs typeface="Times New Roman"/>
              </a:rPr>
              <a:t>обучения, </a:t>
            </a:r>
            <a:r>
              <a:rPr sz="1800" i="1" spc="-120" dirty="0">
                <a:solidFill>
                  <a:srgbClr val="000099"/>
                </a:solidFill>
                <a:latin typeface="Times New Roman"/>
                <a:cs typeface="Times New Roman"/>
              </a:rPr>
              <a:t>быта,</a:t>
            </a:r>
            <a:r>
              <a:rPr sz="1800" i="1" spc="-55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1800" i="1" spc="-5" dirty="0">
                <a:solidFill>
                  <a:srgbClr val="000099"/>
                </a:solidFill>
                <a:latin typeface="Times New Roman"/>
                <a:cs typeface="Times New Roman"/>
              </a:rPr>
              <a:t>досуга;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735330" marR="129539" lvl="1" indent="-735965">
              <a:lnSpc>
                <a:spcPct val="100000"/>
              </a:lnSpc>
              <a:buFont typeface="Wingdings"/>
              <a:buChar char=""/>
              <a:tabLst>
                <a:tab pos="735965" algn="l"/>
              </a:tabLst>
            </a:pPr>
            <a:r>
              <a:rPr sz="1800" i="1" spc="-5" dirty="0">
                <a:solidFill>
                  <a:srgbClr val="000099"/>
                </a:solidFill>
                <a:latin typeface="Times New Roman"/>
                <a:cs typeface="Times New Roman"/>
              </a:rPr>
              <a:t>формирование </a:t>
            </a:r>
            <a:r>
              <a:rPr sz="1800" i="1" spc="100" dirty="0">
                <a:solidFill>
                  <a:srgbClr val="000099"/>
                </a:solidFill>
                <a:latin typeface="Times New Roman"/>
                <a:cs typeface="Times New Roman"/>
              </a:rPr>
              <a:t>у </a:t>
            </a:r>
            <a:r>
              <a:rPr sz="1800" i="1" spc="-105" dirty="0">
                <a:solidFill>
                  <a:srgbClr val="000099"/>
                </a:solidFill>
                <a:latin typeface="Times New Roman"/>
                <a:cs typeface="Times New Roman"/>
              </a:rPr>
              <a:t>студентов </a:t>
            </a:r>
            <a:r>
              <a:rPr sz="1800" i="1" spc="45" dirty="0">
                <a:solidFill>
                  <a:srgbClr val="000099"/>
                </a:solidFill>
                <a:latin typeface="Times New Roman"/>
                <a:cs typeface="Times New Roman"/>
              </a:rPr>
              <a:t>умений </a:t>
            </a:r>
            <a:r>
              <a:rPr sz="1800" i="1" spc="60" dirty="0">
                <a:solidFill>
                  <a:srgbClr val="000099"/>
                </a:solidFill>
                <a:latin typeface="Times New Roman"/>
                <a:cs typeface="Times New Roman"/>
              </a:rPr>
              <a:t>и </a:t>
            </a:r>
            <a:r>
              <a:rPr sz="1800" i="1" dirty="0">
                <a:solidFill>
                  <a:srgbClr val="000099"/>
                </a:solidFill>
                <a:latin typeface="Times New Roman"/>
                <a:cs typeface="Times New Roman"/>
              </a:rPr>
              <a:t>навыков</a:t>
            </a:r>
            <a:r>
              <a:rPr sz="1800" i="1" spc="-220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1800" i="1" spc="10" dirty="0">
                <a:solidFill>
                  <a:srgbClr val="000099"/>
                </a:solidFill>
                <a:latin typeface="Times New Roman"/>
                <a:cs typeface="Times New Roman"/>
              </a:rPr>
              <a:t>самоуправления,</a:t>
            </a:r>
            <a:endParaRPr sz="1800">
              <a:latin typeface="Times New Roman"/>
              <a:cs typeface="Times New Roman"/>
            </a:endParaRPr>
          </a:p>
          <a:p>
            <a:pPr marL="137795" algn="ctr">
              <a:lnSpc>
                <a:spcPct val="100000"/>
              </a:lnSpc>
              <a:spcBef>
                <a:spcPts val="5"/>
              </a:spcBef>
            </a:pPr>
            <a:r>
              <a:rPr sz="1800" i="1" spc="-60" dirty="0">
                <a:solidFill>
                  <a:srgbClr val="000099"/>
                </a:solidFill>
                <a:latin typeface="Times New Roman"/>
                <a:cs typeface="Times New Roman"/>
              </a:rPr>
              <a:t>подготовка </a:t>
            </a:r>
            <a:r>
              <a:rPr sz="1800" i="1" spc="80" dirty="0">
                <a:solidFill>
                  <a:srgbClr val="000099"/>
                </a:solidFill>
                <a:latin typeface="Times New Roman"/>
                <a:cs typeface="Times New Roman"/>
              </a:rPr>
              <a:t>их </a:t>
            </a:r>
            <a:r>
              <a:rPr sz="1800" i="1" spc="30" dirty="0">
                <a:solidFill>
                  <a:srgbClr val="000099"/>
                </a:solidFill>
                <a:latin typeface="Times New Roman"/>
                <a:cs typeface="Times New Roman"/>
              </a:rPr>
              <a:t>к </a:t>
            </a:r>
            <a:r>
              <a:rPr sz="1800" i="1" spc="-70" dirty="0">
                <a:solidFill>
                  <a:srgbClr val="000099"/>
                </a:solidFill>
                <a:latin typeface="Times New Roman"/>
                <a:cs typeface="Times New Roman"/>
              </a:rPr>
              <a:t>компетентному </a:t>
            </a:r>
            <a:r>
              <a:rPr sz="1800" i="1" spc="60" dirty="0">
                <a:solidFill>
                  <a:srgbClr val="000099"/>
                </a:solidFill>
                <a:latin typeface="Times New Roman"/>
                <a:cs typeface="Times New Roman"/>
              </a:rPr>
              <a:t>и </a:t>
            </a:r>
            <a:r>
              <a:rPr sz="1800" i="1" spc="-90" dirty="0">
                <a:solidFill>
                  <a:srgbClr val="000099"/>
                </a:solidFill>
                <a:latin typeface="Times New Roman"/>
                <a:cs typeface="Times New Roman"/>
              </a:rPr>
              <a:t>ответственному</a:t>
            </a:r>
            <a:r>
              <a:rPr sz="1800" i="1" spc="-130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1800" i="1" spc="-45" dirty="0">
                <a:solidFill>
                  <a:srgbClr val="000099"/>
                </a:solidFill>
                <a:latin typeface="Times New Roman"/>
                <a:cs typeface="Times New Roman"/>
              </a:rPr>
              <a:t>участию</a:t>
            </a:r>
            <a:endParaRPr sz="1800">
              <a:latin typeface="Times New Roman"/>
              <a:cs typeface="Times New Roman"/>
            </a:endParaRPr>
          </a:p>
          <a:p>
            <a:pPr marL="139065" algn="ctr">
              <a:lnSpc>
                <a:spcPct val="100000"/>
              </a:lnSpc>
            </a:pPr>
            <a:r>
              <a:rPr sz="1800" i="1" spc="65" dirty="0">
                <a:solidFill>
                  <a:srgbClr val="000099"/>
                </a:solidFill>
                <a:latin typeface="Times New Roman"/>
                <a:cs typeface="Times New Roman"/>
              </a:rPr>
              <a:t>в </a:t>
            </a:r>
            <a:r>
              <a:rPr sz="1800" i="1" spc="-45" dirty="0">
                <a:solidFill>
                  <a:srgbClr val="000099"/>
                </a:solidFill>
                <a:latin typeface="Times New Roman"/>
                <a:cs typeface="Times New Roman"/>
              </a:rPr>
              <a:t>жизни</a:t>
            </a:r>
            <a:r>
              <a:rPr sz="1800" i="1" spc="-95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1800" i="1" spc="-55" dirty="0">
                <a:solidFill>
                  <a:srgbClr val="000099"/>
                </a:solidFill>
                <a:latin typeface="Times New Roman"/>
                <a:cs typeface="Times New Roman"/>
              </a:rPr>
              <a:t>общества.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3697" y="164464"/>
            <a:ext cx="1413129" cy="14127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22779" y="465200"/>
            <a:ext cx="7110730" cy="6366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8295" marR="58419" indent="-328295">
              <a:lnSpc>
                <a:spcPct val="100000"/>
              </a:lnSpc>
              <a:spcBef>
                <a:spcPts val="95"/>
              </a:spcBef>
              <a:buFont typeface="Wingdings"/>
              <a:buChar char=""/>
              <a:tabLst>
                <a:tab pos="328295" algn="l"/>
              </a:tabLst>
            </a:pPr>
            <a:r>
              <a:rPr sz="1600" i="1" spc="15" dirty="0">
                <a:solidFill>
                  <a:srgbClr val="000099"/>
                </a:solidFill>
                <a:latin typeface="Times New Roman"/>
                <a:cs typeface="Times New Roman"/>
              </a:rPr>
              <a:t>проведение </a:t>
            </a:r>
            <a:r>
              <a:rPr sz="1600" i="1" spc="-100" dirty="0">
                <a:solidFill>
                  <a:srgbClr val="000099"/>
                </a:solidFill>
                <a:latin typeface="Times New Roman"/>
                <a:cs typeface="Times New Roman"/>
              </a:rPr>
              <a:t>работы </a:t>
            </a:r>
            <a:r>
              <a:rPr sz="1600" i="1" spc="20" dirty="0">
                <a:solidFill>
                  <a:srgbClr val="000099"/>
                </a:solidFill>
                <a:latin typeface="Times New Roman"/>
                <a:cs typeface="Times New Roman"/>
              </a:rPr>
              <a:t>по </a:t>
            </a:r>
            <a:r>
              <a:rPr sz="1600" i="1" dirty="0">
                <a:solidFill>
                  <a:srgbClr val="000099"/>
                </a:solidFill>
                <a:latin typeface="Times New Roman"/>
                <a:cs typeface="Times New Roman"/>
              </a:rPr>
              <a:t>формированию </a:t>
            </a:r>
            <a:r>
              <a:rPr sz="1600" i="1" spc="5" dirty="0">
                <a:solidFill>
                  <a:srgbClr val="000099"/>
                </a:solidFill>
                <a:latin typeface="Times New Roman"/>
                <a:cs typeface="Times New Roman"/>
              </a:rPr>
              <a:t>профессионального сознания </a:t>
            </a:r>
            <a:r>
              <a:rPr sz="1600" i="1" spc="55" dirty="0">
                <a:solidFill>
                  <a:srgbClr val="000099"/>
                </a:solidFill>
                <a:latin typeface="Times New Roman"/>
                <a:cs typeface="Times New Roman"/>
              </a:rPr>
              <a:t>в </a:t>
            </a:r>
            <a:r>
              <a:rPr sz="1600" i="1" spc="-20" dirty="0">
                <a:solidFill>
                  <a:srgbClr val="000099"/>
                </a:solidFill>
                <a:latin typeface="Times New Roman"/>
                <a:cs typeface="Times New Roman"/>
              </a:rPr>
              <a:t>рамках  </a:t>
            </a:r>
            <a:r>
              <a:rPr sz="1600" i="1" spc="20" dirty="0">
                <a:solidFill>
                  <a:srgbClr val="000099"/>
                </a:solidFill>
                <a:latin typeface="Times New Roman"/>
                <a:cs typeface="Times New Roman"/>
              </a:rPr>
              <a:t>получаемых </a:t>
            </a:r>
            <a:r>
              <a:rPr sz="1600" i="1" spc="-10" dirty="0">
                <a:solidFill>
                  <a:srgbClr val="000099"/>
                </a:solidFill>
                <a:latin typeface="Times New Roman"/>
                <a:cs typeface="Times New Roman"/>
              </a:rPr>
              <a:t>специальностей, </a:t>
            </a:r>
            <a:r>
              <a:rPr sz="1600" i="1" spc="-15" dirty="0">
                <a:solidFill>
                  <a:srgbClr val="000099"/>
                </a:solidFill>
                <a:latin typeface="Times New Roman"/>
                <a:cs typeface="Times New Roman"/>
              </a:rPr>
              <a:t>профориентационной</a:t>
            </a:r>
            <a:r>
              <a:rPr sz="1600" i="1" spc="125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1600" i="1" spc="-100" dirty="0">
                <a:solidFill>
                  <a:srgbClr val="000099"/>
                </a:solidFill>
                <a:latin typeface="Times New Roman"/>
                <a:cs typeface="Times New Roman"/>
              </a:rPr>
              <a:t>работы;</a:t>
            </a:r>
            <a:endParaRPr sz="1600">
              <a:latin typeface="Times New Roman"/>
              <a:cs typeface="Times New Roman"/>
            </a:endParaRPr>
          </a:p>
          <a:p>
            <a:pPr marL="302260" indent="-276225">
              <a:lnSpc>
                <a:spcPct val="100000"/>
              </a:lnSpc>
              <a:buFont typeface="Wingdings"/>
              <a:buChar char=""/>
              <a:tabLst>
                <a:tab pos="302260" algn="l"/>
              </a:tabLst>
            </a:pPr>
            <a:r>
              <a:rPr sz="1600" i="1" spc="-75" dirty="0">
                <a:solidFill>
                  <a:srgbClr val="000099"/>
                </a:solidFill>
                <a:latin typeface="Times New Roman"/>
                <a:cs typeface="Times New Roman"/>
              </a:rPr>
              <a:t>разработка </a:t>
            </a:r>
            <a:r>
              <a:rPr sz="1600" i="1" spc="-15" dirty="0">
                <a:solidFill>
                  <a:srgbClr val="000099"/>
                </a:solidFill>
                <a:latin typeface="Times New Roman"/>
                <a:cs typeface="Times New Roman"/>
              </a:rPr>
              <a:t>предложений </a:t>
            </a:r>
            <a:r>
              <a:rPr sz="1600" i="1" spc="20" dirty="0">
                <a:solidFill>
                  <a:srgbClr val="000099"/>
                </a:solidFill>
                <a:latin typeface="Times New Roman"/>
                <a:cs typeface="Times New Roman"/>
              </a:rPr>
              <a:t>по </a:t>
            </a:r>
            <a:r>
              <a:rPr sz="1600" i="1" spc="30" dirty="0">
                <a:solidFill>
                  <a:srgbClr val="000099"/>
                </a:solidFill>
                <a:latin typeface="Times New Roman"/>
                <a:cs typeface="Times New Roman"/>
              </a:rPr>
              <a:t>повышению </a:t>
            </a:r>
            <a:r>
              <a:rPr sz="1600" i="1" spc="-75" dirty="0">
                <a:solidFill>
                  <a:srgbClr val="000099"/>
                </a:solidFill>
                <a:latin typeface="Times New Roman"/>
                <a:cs typeface="Times New Roman"/>
              </a:rPr>
              <a:t>качества </a:t>
            </a:r>
            <a:r>
              <a:rPr sz="1600" i="1" spc="-35" dirty="0">
                <a:solidFill>
                  <a:srgbClr val="000099"/>
                </a:solidFill>
                <a:latin typeface="Times New Roman"/>
                <a:cs typeface="Times New Roman"/>
              </a:rPr>
              <a:t>образовательного</a:t>
            </a:r>
            <a:r>
              <a:rPr sz="1600" i="1" spc="200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1600" i="1" spc="5" dirty="0">
                <a:solidFill>
                  <a:srgbClr val="000099"/>
                </a:solidFill>
                <a:latin typeface="Times New Roman"/>
                <a:cs typeface="Times New Roman"/>
              </a:rPr>
              <a:t>процесса</a:t>
            </a:r>
            <a:endParaRPr sz="1600">
              <a:latin typeface="Times New Roman"/>
              <a:cs typeface="Times New Roman"/>
            </a:endParaRPr>
          </a:p>
          <a:p>
            <a:pPr marL="1030605">
              <a:lnSpc>
                <a:spcPct val="100000"/>
              </a:lnSpc>
              <a:spcBef>
                <a:spcPts val="5"/>
              </a:spcBef>
            </a:pPr>
            <a:r>
              <a:rPr sz="1600" i="1" spc="-5" dirty="0">
                <a:solidFill>
                  <a:srgbClr val="000099"/>
                </a:solidFill>
                <a:latin typeface="Times New Roman"/>
                <a:cs typeface="Times New Roman"/>
              </a:rPr>
              <a:t>с </a:t>
            </a:r>
            <a:r>
              <a:rPr sz="1600" i="1" spc="-70" dirty="0">
                <a:solidFill>
                  <a:srgbClr val="000099"/>
                </a:solidFill>
                <a:latin typeface="Times New Roman"/>
                <a:cs typeface="Times New Roman"/>
              </a:rPr>
              <a:t>учетом </a:t>
            </a:r>
            <a:r>
              <a:rPr sz="1600" i="1" spc="15" dirty="0">
                <a:solidFill>
                  <a:srgbClr val="000099"/>
                </a:solidFill>
                <a:latin typeface="Times New Roman"/>
                <a:cs typeface="Times New Roman"/>
              </a:rPr>
              <a:t>научных </a:t>
            </a:r>
            <a:r>
              <a:rPr sz="1600" i="1" spc="55" dirty="0">
                <a:solidFill>
                  <a:srgbClr val="000099"/>
                </a:solidFill>
                <a:latin typeface="Times New Roman"/>
                <a:cs typeface="Times New Roman"/>
              </a:rPr>
              <a:t>и </a:t>
            </a:r>
            <a:r>
              <a:rPr sz="1600" i="1" spc="10" dirty="0">
                <a:solidFill>
                  <a:srgbClr val="000099"/>
                </a:solidFill>
                <a:latin typeface="Times New Roman"/>
                <a:cs typeface="Times New Roman"/>
              </a:rPr>
              <a:t>профессиональных </a:t>
            </a:r>
            <a:r>
              <a:rPr sz="1600" i="1" spc="-30" dirty="0">
                <a:solidFill>
                  <a:srgbClr val="000099"/>
                </a:solidFill>
                <a:latin typeface="Times New Roman"/>
                <a:cs typeface="Times New Roman"/>
              </a:rPr>
              <a:t>интересов</a:t>
            </a:r>
            <a:r>
              <a:rPr sz="1600" i="1" spc="114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1600" i="1" spc="-100" dirty="0">
                <a:solidFill>
                  <a:srgbClr val="000099"/>
                </a:solidFill>
                <a:latin typeface="Times New Roman"/>
                <a:cs typeface="Times New Roman"/>
              </a:rPr>
              <a:t>студентов;</a:t>
            </a:r>
            <a:endParaRPr sz="1600">
              <a:latin typeface="Times New Roman"/>
              <a:cs typeface="Times New Roman"/>
            </a:endParaRPr>
          </a:p>
          <a:p>
            <a:pPr marL="483870" marR="210185" lvl="1" indent="-483870">
              <a:lnSpc>
                <a:spcPct val="100000"/>
              </a:lnSpc>
              <a:buFont typeface="Wingdings"/>
              <a:buChar char=""/>
              <a:tabLst>
                <a:tab pos="483870" algn="l"/>
              </a:tabLst>
            </a:pPr>
            <a:r>
              <a:rPr sz="1600" i="1" spc="-35" dirty="0">
                <a:solidFill>
                  <a:srgbClr val="000099"/>
                </a:solidFill>
                <a:latin typeface="Times New Roman"/>
                <a:cs typeface="Times New Roman"/>
              </a:rPr>
              <a:t>содействие </a:t>
            </a:r>
            <a:r>
              <a:rPr sz="1600" i="1" spc="-20" dirty="0">
                <a:solidFill>
                  <a:srgbClr val="000099"/>
                </a:solidFill>
                <a:latin typeface="Times New Roman"/>
                <a:cs typeface="Times New Roman"/>
              </a:rPr>
              <a:t>органам </a:t>
            </a:r>
            <a:r>
              <a:rPr sz="1600" i="1" spc="20" dirty="0">
                <a:solidFill>
                  <a:srgbClr val="000099"/>
                </a:solidFill>
                <a:latin typeface="Times New Roman"/>
                <a:cs typeface="Times New Roman"/>
              </a:rPr>
              <a:t>управления </a:t>
            </a:r>
            <a:r>
              <a:rPr sz="1600" i="1" spc="10" dirty="0">
                <a:solidFill>
                  <a:srgbClr val="000099"/>
                </a:solidFill>
                <a:latin typeface="Times New Roman"/>
                <a:cs typeface="Times New Roman"/>
              </a:rPr>
              <a:t>Техникума </a:t>
            </a:r>
            <a:r>
              <a:rPr sz="1600" i="1" spc="55" dirty="0">
                <a:solidFill>
                  <a:srgbClr val="000099"/>
                </a:solidFill>
                <a:latin typeface="Times New Roman"/>
                <a:cs typeface="Times New Roman"/>
              </a:rPr>
              <a:t>в </a:t>
            </a:r>
            <a:r>
              <a:rPr sz="1600" i="1" spc="25" dirty="0">
                <a:solidFill>
                  <a:srgbClr val="000099"/>
                </a:solidFill>
                <a:latin typeface="Times New Roman"/>
                <a:cs typeface="Times New Roman"/>
              </a:rPr>
              <a:t>решении </a:t>
            </a:r>
            <a:r>
              <a:rPr sz="1600" i="1" spc="-30" dirty="0">
                <a:solidFill>
                  <a:srgbClr val="000099"/>
                </a:solidFill>
                <a:latin typeface="Times New Roman"/>
                <a:cs typeface="Times New Roman"/>
              </a:rPr>
              <a:t>образовательных </a:t>
            </a:r>
            <a:r>
              <a:rPr sz="1600" i="1" spc="50" dirty="0">
                <a:solidFill>
                  <a:srgbClr val="000099"/>
                </a:solidFill>
                <a:latin typeface="Times New Roman"/>
                <a:cs typeface="Times New Roman"/>
              </a:rPr>
              <a:t>и  </a:t>
            </a:r>
            <a:r>
              <a:rPr sz="1600" i="1" spc="15" dirty="0">
                <a:solidFill>
                  <a:srgbClr val="000099"/>
                </a:solidFill>
                <a:latin typeface="Times New Roman"/>
                <a:cs typeface="Times New Roman"/>
              </a:rPr>
              <a:t>научных </a:t>
            </a:r>
            <a:r>
              <a:rPr sz="1600" i="1" spc="-35" dirty="0">
                <a:solidFill>
                  <a:srgbClr val="000099"/>
                </a:solidFill>
                <a:latin typeface="Times New Roman"/>
                <a:cs typeface="Times New Roman"/>
              </a:rPr>
              <a:t>задач, </a:t>
            </a:r>
            <a:r>
              <a:rPr sz="1600" i="1" spc="55" dirty="0">
                <a:solidFill>
                  <a:srgbClr val="000099"/>
                </a:solidFill>
                <a:latin typeface="Times New Roman"/>
                <a:cs typeface="Times New Roman"/>
              </a:rPr>
              <a:t>в </a:t>
            </a:r>
            <a:r>
              <a:rPr sz="1600" i="1" spc="10" dirty="0">
                <a:solidFill>
                  <a:srgbClr val="000099"/>
                </a:solidFill>
                <a:latin typeface="Times New Roman"/>
                <a:cs typeface="Times New Roman"/>
              </a:rPr>
              <a:t>организации </a:t>
            </a:r>
            <a:r>
              <a:rPr sz="1600" i="1" spc="5" dirty="0">
                <a:solidFill>
                  <a:srgbClr val="000099"/>
                </a:solidFill>
                <a:latin typeface="Times New Roman"/>
                <a:cs typeface="Times New Roman"/>
              </a:rPr>
              <a:t>досуга </a:t>
            </a:r>
            <a:r>
              <a:rPr sz="1600" i="1" spc="50" dirty="0">
                <a:solidFill>
                  <a:srgbClr val="000099"/>
                </a:solidFill>
                <a:latin typeface="Times New Roman"/>
                <a:cs typeface="Times New Roman"/>
              </a:rPr>
              <a:t>и </a:t>
            </a:r>
            <a:r>
              <a:rPr sz="1600" i="1" spc="-135" dirty="0">
                <a:solidFill>
                  <a:srgbClr val="000099"/>
                </a:solidFill>
                <a:latin typeface="Times New Roman"/>
                <a:cs typeface="Times New Roman"/>
              </a:rPr>
              <a:t>быта </a:t>
            </a:r>
            <a:r>
              <a:rPr sz="1600" i="1" spc="-90" dirty="0">
                <a:solidFill>
                  <a:srgbClr val="000099"/>
                </a:solidFill>
                <a:latin typeface="Times New Roman"/>
                <a:cs typeface="Times New Roman"/>
              </a:rPr>
              <a:t>студентов, </a:t>
            </a:r>
            <a:r>
              <a:rPr sz="1600" i="1" spc="55" dirty="0">
                <a:solidFill>
                  <a:srgbClr val="000099"/>
                </a:solidFill>
                <a:latin typeface="Times New Roman"/>
                <a:cs typeface="Times New Roman"/>
              </a:rPr>
              <a:t>в</a:t>
            </a:r>
            <a:r>
              <a:rPr sz="1600" i="1" spc="-30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000099"/>
                </a:solidFill>
                <a:latin typeface="Times New Roman"/>
                <a:cs typeface="Times New Roman"/>
              </a:rPr>
              <a:t>пропаганде</a:t>
            </a:r>
            <a:endParaRPr sz="1600">
              <a:latin typeface="Times New Roman"/>
              <a:cs typeface="Times New Roman"/>
            </a:endParaRPr>
          </a:p>
          <a:p>
            <a:pPr marL="2621915">
              <a:lnSpc>
                <a:spcPct val="100000"/>
              </a:lnSpc>
            </a:pPr>
            <a:r>
              <a:rPr sz="1600" i="1" dirty="0">
                <a:solidFill>
                  <a:srgbClr val="000099"/>
                </a:solidFill>
                <a:latin typeface="Times New Roman"/>
                <a:cs typeface="Times New Roman"/>
              </a:rPr>
              <a:t>здорового </a:t>
            </a:r>
            <a:r>
              <a:rPr sz="1600" i="1" spc="-30" dirty="0">
                <a:solidFill>
                  <a:srgbClr val="000099"/>
                </a:solidFill>
                <a:latin typeface="Times New Roman"/>
                <a:cs typeface="Times New Roman"/>
              </a:rPr>
              <a:t>образа</a:t>
            </a:r>
            <a:r>
              <a:rPr sz="1600" i="1" spc="-45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1600" i="1" spc="-50" dirty="0">
                <a:solidFill>
                  <a:srgbClr val="000099"/>
                </a:solidFill>
                <a:latin typeface="Times New Roman"/>
                <a:cs typeface="Times New Roman"/>
              </a:rPr>
              <a:t>жизни;</a:t>
            </a:r>
            <a:endParaRPr sz="1600">
              <a:latin typeface="Times New Roman"/>
              <a:cs typeface="Times New Roman"/>
            </a:endParaRPr>
          </a:p>
          <a:p>
            <a:pPr marL="403860" marR="3810" indent="-404495">
              <a:lnSpc>
                <a:spcPct val="100000"/>
              </a:lnSpc>
              <a:buFont typeface="Wingdings"/>
              <a:buChar char=""/>
              <a:tabLst>
                <a:tab pos="404495" algn="l"/>
              </a:tabLst>
            </a:pPr>
            <a:r>
              <a:rPr sz="1600" i="1" spc="-95" dirty="0">
                <a:solidFill>
                  <a:srgbClr val="000099"/>
                </a:solidFill>
                <a:latin typeface="Times New Roman"/>
                <a:cs typeface="Times New Roman"/>
              </a:rPr>
              <a:t>защита </a:t>
            </a:r>
            <a:r>
              <a:rPr sz="1600" i="1" spc="55" dirty="0">
                <a:solidFill>
                  <a:srgbClr val="000099"/>
                </a:solidFill>
                <a:latin typeface="Times New Roman"/>
                <a:cs typeface="Times New Roman"/>
              </a:rPr>
              <a:t>в </a:t>
            </a:r>
            <a:r>
              <a:rPr sz="1600" i="1" spc="-20" dirty="0">
                <a:solidFill>
                  <a:srgbClr val="000099"/>
                </a:solidFill>
                <a:latin typeface="Times New Roman"/>
                <a:cs typeface="Times New Roman"/>
              </a:rPr>
              <a:t>рамках </a:t>
            </a:r>
            <a:r>
              <a:rPr sz="1600" i="1" spc="35" dirty="0">
                <a:solidFill>
                  <a:srgbClr val="000099"/>
                </a:solidFill>
                <a:latin typeface="Times New Roman"/>
                <a:cs typeface="Times New Roman"/>
              </a:rPr>
              <a:t>своих </a:t>
            </a:r>
            <a:r>
              <a:rPr sz="1600" i="1" spc="20" dirty="0">
                <a:solidFill>
                  <a:srgbClr val="000099"/>
                </a:solidFill>
                <a:latin typeface="Times New Roman"/>
                <a:cs typeface="Times New Roman"/>
              </a:rPr>
              <a:t>полномочий </a:t>
            </a:r>
            <a:r>
              <a:rPr sz="1600" i="1" dirty="0">
                <a:solidFill>
                  <a:srgbClr val="000099"/>
                </a:solidFill>
                <a:latin typeface="Times New Roman"/>
                <a:cs typeface="Times New Roman"/>
              </a:rPr>
              <a:t>прав </a:t>
            </a:r>
            <a:r>
              <a:rPr sz="1600" i="1" spc="50" dirty="0">
                <a:solidFill>
                  <a:srgbClr val="000099"/>
                </a:solidFill>
                <a:latin typeface="Times New Roman"/>
                <a:cs typeface="Times New Roman"/>
              </a:rPr>
              <a:t>и </a:t>
            </a:r>
            <a:r>
              <a:rPr sz="1600" i="1" spc="-35" dirty="0">
                <a:solidFill>
                  <a:srgbClr val="000099"/>
                </a:solidFill>
                <a:latin typeface="Times New Roman"/>
                <a:cs typeface="Times New Roman"/>
              </a:rPr>
              <a:t>интересов </a:t>
            </a:r>
            <a:r>
              <a:rPr sz="1600" i="1" spc="-100" dirty="0">
                <a:solidFill>
                  <a:srgbClr val="000099"/>
                </a:solidFill>
                <a:latin typeface="Times New Roman"/>
                <a:cs typeface="Times New Roman"/>
              </a:rPr>
              <a:t>студентов</a:t>
            </a:r>
            <a:r>
              <a:rPr sz="1600" i="1" spc="-140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1600" i="1" dirty="0">
                <a:solidFill>
                  <a:srgbClr val="000099"/>
                </a:solidFill>
                <a:latin typeface="Times New Roman"/>
                <a:cs typeface="Times New Roman"/>
              </a:rPr>
              <a:t>Техникума;</a:t>
            </a:r>
            <a:endParaRPr sz="1600">
              <a:latin typeface="Times New Roman"/>
              <a:cs typeface="Times New Roman"/>
            </a:endParaRPr>
          </a:p>
          <a:p>
            <a:pPr marR="3175" algn="ctr">
              <a:lnSpc>
                <a:spcPct val="100000"/>
              </a:lnSpc>
            </a:pPr>
            <a:r>
              <a:rPr sz="1600" i="1" spc="10" dirty="0">
                <a:solidFill>
                  <a:srgbClr val="000099"/>
                </a:solidFill>
                <a:latin typeface="Times New Roman"/>
                <a:cs typeface="Times New Roman"/>
              </a:rPr>
              <a:t>сохранение </a:t>
            </a:r>
            <a:r>
              <a:rPr sz="1600" i="1" spc="55" dirty="0">
                <a:solidFill>
                  <a:srgbClr val="000099"/>
                </a:solidFill>
                <a:latin typeface="Times New Roman"/>
                <a:cs typeface="Times New Roman"/>
              </a:rPr>
              <a:t>и </a:t>
            </a:r>
            <a:r>
              <a:rPr sz="1600" i="1" spc="-50" dirty="0">
                <a:solidFill>
                  <a:srgbClr val="000099"/>
                </a:solidFill>
                <a:latin typeface="Times New Roman"/>
                <a:cs typeface="Times New Roman"/>
              </a:rPr>
              <a:t>развитие </a:t>
            </a:r>
            <a:r>
              <a:rPr sz="1600" i="1" spc="-20" dirty="0">
                <a:solidFill>
                  <a:srgbClr val="000099"/>
                </a:solidFill>
                <a:latin typeface="Times New Roman"/>
                <a:cs typeface="Times New Roman"/>
              </a:rPr>
              <a:t>демократических </a:t>
            </a:r>
            <a:r>
              <a:rPr sz="1600" i="1" spc="-40" dirty="0">
                <a:solidFill>
                  <a:srgbClr val="000099"/>
                </a:solidFill>
                <a:latin typeface="Times New Roman"/>
                <a:cs typeface="Times New Roman"/>
              </a:rPr>
              <a:t>традиций</a:t>
            </a:r>
            <a:r>
              <a:rPr sz="1600" i="1" spc="85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1600" i="1" spc="-80" dirty="0">
                <a:solidFill>
                  <a:srgbClr val="000099"/>
                </a:solidFill>
                <a:latin typeface="Times New Roman"/>
                <a:cs typeface="Times New Roman"/>
              </a:rPr>
              <a:t>студенчества;</a:t>
            </a:r>
            <a:endParaRPr sz="1600">
              <a:latin typeface="Times New Roman"/>
              <a:cs typeface="Times New Roman"/>
            </a:endParaRPr>
          </a:p>
          <a:p>
            <a:pPr marL="317500" marR="45720" indent="-317500">
              <a:lnSpc>
                <a:spcPct val="100000"/>
              </a:lnSpc>
              <a:buFont typeface="Wingdings"/>
              <a:buChar char=""/>
              <a:tabLst>
                <a:tab pos="317500" algn="l"/>
              </a:tabLst>
            </a:pPr>
            <a:r>
              <a:rPr sz="1600" i="1" spc="15" dirty="0">
                <a:solidFill>
                  <a:srgbClr val="000099"/>
                </a:solidFill>
                <a:latin typeface="Times New Roman"/>
                <a:cs typeface="Times New Roman"/>
              </a:rPr>
              <a:t>проведение </a:t>
            </a:r>
            <a:r>
              <a:rPr sz="1600" i="1" spc="-85" dirty="0">
                <a:solidFill>
                  <a:srgbClr val="000099"/>
                </a:solidFill>
                <a:latin typeface="Times New Roman"/>
                <a:cs typeface="Times New Roman"/>
              </a:rPr>
              <a:t>работы, </a:t>
            </a:r>
            <a:r>
              <a:rPr sz="1600" i="1" spc="15" dirty="0">
                <a:solidFill>
                  <a:srgbClr val="000099"/>
                </a:solidFill>
                <a:latin typeface="Times New Roman"/>
                <a:cs typeface="Times New Roman"/>
              </a:rPr>
              <a:t>направленной </a:t>
            </a:r>
            <a:r>
              <a:rPr sz="1600" i="1" spc="-20" dirty="0">
                <a:solidFill>
                  <a:srgbClr val="000099"/>
                </a:solidFill>
                <a:latin typeface="Times New Roman"/>
                <a:cs typeface="Times New Roman"/>
              </a:rPr>
              <a:t>на </a:t>
            </a:r>
            <a:r>
              <a:rPr sz="1600" i="1" spc="20" dirty="0">
                <a:solidFill>
                  <a:srgbClr val="000099"/>
                </a:solidFill>
                <a:latin typeface="Times New Roman"/>
                <a:cs typeface="Times New Roman"/>
              </a:rPr>
              <a:t>повышение </a:t>
            </a:r>
            <a:r>
              <a:rPr sz="1600" i="1" spc="-55" dirty="0">
                <a:solidFill>
                  <a:srgbClr val="000099"/>
                </a:solidFill>
                <a:latin typeface="Times New Roman"/>
                <a:cs typeface="Times New Roman"/>
              </a:rPr>
              <a:t>сознательности </a:t>
            </a:r>
            <a:r>
              <a:rPr sz="1600" i="1" spc="-100" dirty="0">
                <a:solidFill>
                  <a:srgbClr val="000099"/>
                </a:solidFill>
                <a:latin typeface="Times New Roman"/>
                <a:cs typeface="Times New Roman"/>
              </a:rPr>
              <a:t>студентов </a:t>
            </a:r>
            <a:r>
              <a:rPr sz="1600" i="1" spc="50" dirty="0">
                <a:solidFill>
                  <a:srgbClr val="000099"/>
                </a:solidFill>
                <a:latin typeface="Times New Roman"/>
                <a:cs typeface="Times New Roman"/>
              </a:rPr>
              <a:t>и  </a:t>
            </a:r>
            <a:r>
              <a:rPr sz="1600" i="1" spc="65" dirty="0">
                <a:solidFill>
                  <a:srgbClr val="000099"/>
                </a:solidFill>
                <a:latin typeface="Times New Roman"/>
                <a:cs typeface="Times New Roman"/>
              </a:rPr>
              <a:t>их </a:t>
            </a:r>
            <a:r>
              <a:rPr sz="1600" i="1" spc="-80" dirty="0">
                <a:solidFill>
                  <a:srgbClr val="000099"/>
                </a:solidFill>
                <a:latin typeface="Times New Roman"/>
                <a:cs typeface="Times New Roman"/>
              </a:rPr>
              <a:t>требовательности </a:t>
            </a:r>
            <a:r>
              <a:rPr sz="1600" i="1" spc="25" dirty="0">
                <a:solidFill>
                  <a:srgbClr val="000099"/>
                </a:solidFill>
                <a:latin typeface="Times New Roman"/>
                <a:cs typeface="Times New Roman"/>
              </a:rPr>
              <a:t>к </a:t>
            </a:r>
            <a:r>
              <a:rPr sz="1600" i="1" spc="40" dirty="0">
                <a:solidFill>
                  <a:srgbClr val="000099"/>
                </a:solidFill>
                <a:latin typeface="Times New Roman"/>
                <a:cs typeface="Times New Roman"/>
              </a:rPr>
              <a:t>уровню </a:t>
            </a:r>
            <a:r>
              <a:rPr sz="1600" i="1" spc="35" dirty="0">
                <a:solidFill>
                  <a:srgbClr val="000099"/>
                </a:solidFill>
                <a:latin typeface="Times New Roman"/>
                <a:cs typeface="Times New Roman"/>
              </a:rPr>
              <a:t>своих </a:t>
            </a:r>
            <a:r>
              <a:rPr sz="1600" i="1" spc="15" dirty="0">
                <a:solidFill>
                  <a:srgbClr val="000099"/>
                </a:solidFill>
                <a:latin typeface="Times New Roman"/>
                <a:cs typeface="Times New Roman"/>
              </a:rPr>
              <a:t>знаний, </a:t>
            </a:r>
            <a:r>
              <a:rPr sz="1600" i="1" spc="-25" dirty="0">
                <a:solidFill>
                  <a:srgbClr val="000099"/>
                </a:solidFill>
                <a:latin typeface="Times New Roman"/>
                <a:cs typeface="Times New Roman"/>
              </a:rPr>
              <a:t>воспитание</a:t>
            </a:r>
            <a:r>
              <a:rPr sz="1600" i="1" spc="10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1600" i="1" spc="-40" dirty="0">
                <a:solidFill>
                  <a:srgbClr val="000099"/>
                </a:solidFill>
                <a:latin typeface="Times New Roman"/>
                <a:cs typeface="Times New Roman"/>
              </a:rPr>
              <a:t>бережного</a:t>
            </a:r>
            <a:endParaRPr sz="1600">
              <a:latin typeface="Times New Roman"/>
              <a:cs typeface="Times New Roman"/>
            </a:endParaRPr>
          </a:p>
          <a:p>
            <a:pPr marL="2701290" marR="5080" indent="-2425065">
              <a:lnSpc>
                <a:spcPct val="100000"/>
              </a:lnSpc>
            </a:pPr>
            <a:r>
              <a:rPr sz="1600" i="1" spc="-35" dirty="0">
                <a:solidFill>
                  <a:srgbClr val="000099"/>
                </a:solidFill>
                <a:latin typeface="Times New Roman"/>
                <a:cs typeface="Times New Roman"/>
              </a:rPr>
              <a:t>отношения </a:t>
            </a:r>
            <a:r>
              <a:rPr sz="1600" i="1" spc="25" dirty="0">
                <a:solidFill>
                  <a:srgbClr val="000099"/>
                </a:solidFill>
                <a:latin typeface="Times New Roman"/>
                <a:cs typeface="Times New Roman"/>
              </a:rPr>
              <a:t>к </a:t>
            </a:r>
            <a:r>
              <a:rPr sz="1600" i="1" spc="-10" dirty="0">
                <a:solidFill>
                  <a:srgbClr val="000099"/>
                </a:solidFill>
                <a:latin typeface="Times New Roman"/>
                <a:cs typeface="Times New Roman"/>
              </a:rPr>
              <a:t>имущественному комплексу, </a:t>
            </a:r>
            <a:r>
              <a:rPr sz="1600" i="1" spc="-65" dirty="0">
                <a:solidFill>
                  <a:srgbClr val="000099"/>
                </a:solidFill>
                <a:latin typeface="Times New Roman"/>
                <a:cs typeface="Times New Roman"/>
              </a:rPr>
              <a:t>патриотическое </a:t>
            </a:r>
            <a:r>
              <a:rPr sz="1600" i="1" spc="-35" dirty="0">
                <a:solidFill>
                  <a:srgbClr val="000099"/>
                </a:solidFill>
                <a:latin typeface="Times New Roman"/>
                <a:cs typeface="Times New Roman"/>
              </a:rPr>
              <a:t>отношение </a:t>
            </a:r>
            <a:r>
              <a:rPr sz="1600" i="1" spc="25" dirty="0">
                <a:solidFill>
                  <a:srgbClr val="000099"/>
                </a:solidFill>
                <a:latin typeface="Times New Roman"/>
                <a:cs typeface="Times New Roman"/>
              </a:rPr>
              <a:t>к </a:t>
            </a:r>
            <a:r>
              <a:rPr sz="1600" i="1" spc="50" dirty="0">
                <a:solidFill>
                  <a:srgbClr val="000099"/>
                </a:solidFill>
                <a:latin typeface="Times New Roman"/>
                <a:cs typeface="Times New Roman"/>
              </a:rPr>
              <a:t>духу и  </a:t>
            </a:r>
            <a:r>
              <a:rPr sz="1600" i="1" spc="-45" dirty="0">
                <a:solidFill>
                  <a:srgbClr val="000099"/>
                </a:solidFill>
                <a:latin typeface="Times New Roman"/>
                <a:cs typeface="Times New Roman"/>
              </a:rPr>
              <a:t>традициям</a:t>
            </a:r>
            <a:r>
              <a:rPr sz="1600" i="1" spc="5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1600" i="1" dirty="0">
                <a:solidFill>
                  <a:srgbClr val="000099"/>
                </a:solidFill>
                <a:latin typeface="Times New Roman"/>
                <a:cs typeface="Times New Roman"/>
              </a:rPr>
              <a:t>Техникума;</a:t>
            </a:r>
            <a:endParaRPr sz="1600">
              <a:latin typeface="Times New Roman"/>
              <a:cs typeface="Times New Roman"/>
            </a:endParaRPr>
          </a:p>
          <a:p>
            <a:pPr marL="542925" lvl="1" indent="-276860">
              <a:lnSpc>
                <a:spcPct val="100000"/>
              </a:lnSpc>
              <a:buFont typeface="Wingdings"/>
              <a:buChar char=""/>
              <a:tabLst>
                <a:tab pos="543560" algn="l"/>
              </a:tabLst>
            </a:pPr>
            <a:r>
              <a:rPr sz="1600" i="1" spc="-35" dirty="0">
                <a:solidFill>
                  <a:srgbClr val="000099"/>
                </a:solidFill>
                <a:latin typeface="Times New Roman"/>
                <a:cs typeface="Times New Roman"/>
              </a:rPr>
              <a:t>содействие </a:t>
            </a:r>
            <a:r>
              <a:rPr sz="1600" i="1" spc="15" dirty="0">
                <a:solidFill>
                  <a:srgbClr val="000099"/>
                </a:solidFill>
                <a:latin typeface="Times New Roman"/>
                <a:cs typeface="Times New Roman"/>
              </a:rPr>
              <a:t>реализации </a:t>
            </a:r>
            <a:r>
              <a:rPr sz="1600" i="1" spc="-25" dirty="0">
                <a:solidFill>
                  <a:srgbClr val="000099"/>
                </a:solidFill>
                <a:latin typeface="Times New Roman"/>
                <a:cs typeface="Times New Roman"/>
              </a:rPr>
              <a:t>общественно </a:t>
            </a:r>
            <a:r>
              <a:rPr sz="1600" i="1" spc="5" dirty="0">
                <a:solidFill>
                  <a:srgbClr val="000099"/>
                </a:solidFill>
                <a:latin typeface="Times New Roman"/>
                <a:cs typeface="Times New Roman"/>
              </a:rPr>
              <a:t>значимых </a:t>
            </a:r>
            <a:r>
              <a:rPr sz="1600" i="1" spc="-25" dirty="0">
                <a:solidFill>
                  <a:srgbClr val="000099"/>
                </a:solidFill>
                <a:latin typeface="Times New Roman"/>
                <a:cs typeface="Times New Roman"/>
              </a:rPr>
              <a:t>молодёжных</a:t>
            </a:r>
            <a:r>
              <a:rPr sz="1600" i="1" spc="175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1600" i="1" spc="-35" dirty="0">
                <a:solidFill>
                  <a:srgbClr val="000099"/>
                </a:solidFill>
                <a:latin typeface="Times New Roman"/>
                <a:cs typeface="Times New Roman"/>
              </a:rPr>
              <a:t>инициатив;</a:t>
            </a:r>
            <a:endParaRPr sz="1600">
              <a:latin typeface="Times New Roman"/>
              <a:cs typeface="Times New Roman"/>
            </a:endParaRPr>
          </a:p>
          <a:p>
            <a:pPr marL="501650" marR="207010" indent="-295910">
              <a:lnSpc>
                <a:spcPct val="100000"/>
              </a:lnSpc>
              <a:buFont typeface="Wingdings"/>
              <a:buChar char=""/>
              <a:tabLst>
                <a:tab pos="482600" algn="l"/>
              </a:tabLst>
            </a:pPr>
            <a:r>
              <a:rPr sz="1600" i="1" spc="5" dirty="0">
                <a:solidFill>
                  <a:srgbClr val="000099"/>
                </a:solidFill>
                <a:latin typeface="Times New Roman"/>
                <a:cs typeface="Times New Roman"/>
              </a:rPr>
              <a:t>консолидация </a:t>
            </a:r>
            <a:r>
              <a:rPr sz="1600" i="1" spc="50" dirty="0">
                <a:solidFill>
                  <a:srgbClr val="000099"/>
                </a:solidFill>
                <a:latin typeface="Times New Roman"/>
                <a:cs typeface="Times New Roman"/>
              </a:rPr>
              <a:t>усилий </a:t>
            </a:r>
            <a:r>
              <a:rPr sz="1600" i="1" spc="-20" dirty="0">
                <a:solidFill>
                  <a:srgbClr val="000099"/>
                </a:solidFill>
                <a:latin typeface="Times New Roman"/>
                <a:cs typeface="Times New Roman"/>
              </a:rPr>
              <a:t>студенческих </a:t>
            </a:r>
            <a:r>
              <a:rPr sz="1600" i="1" spc="15" dirty="0">
                <a:solidFill>
                  <a:srgbClr val="000099"/>
                </a:solidFill>
                <a:latin typeface="Times New Roman"/>
                <a:cs typeface="Times New Roman"/>
              </a:rPr>
              <a:t>объединений </a:t>
            </a:r>
            <a:r>
              <a:rPr sz="1600" i="1" spc="10" dirty="0">
                <a:solidFill>
                  <a:srgbClr val="000099"/>
                </a:solidFill>
                <a:latin typeface="Times New Roman"/>
                <a:cs typeface="Times New Roman"/>
              </a:rPr>
              <a:t>Техникума </a:t>
            </a:r>
            <a:r>
              <a:rPr sz="1600" i="1" spc="30" dirty="0">
                <a:solidFill>
                  <a:srgbClr val="000099"/>
                </a:solidFill>
                <a:latin typeface="Times New Roman"/>
                <a:cs typeface="Times New Roman"/>
              </a:rPr>
              <a:t>для </a:t>
            </a:r>
            <a:r>
              <a:rPr sz="1600" i="1" spc="15" dirty="0">
                <a:solidFill>
                  <a:srgbClr val="000099"/>
                </a:solidFill>
                <a:latin typeface="Times New Roman"/>
                <a:cs typeface="Times New Roman"/>
              </a:rPr>
              <a:t>решения  </a:t>
            </a:r>
            <a:r>
              <a:rPr sz="1600" i="1" spc="20" dirty="0">
                <a:solidFill>
                  <a:srgbClr val="000099"/>
                </a:solidFill>
                <a:latin typeface="Times New Roman"/>
                <a:cs typeface="Times New Roman"/>
              </a:rPr>
              <a:t>социальных </a:t>
            </a:r>
            <a:r>
              <a:rPr sz="1600" i="1" spc="-40" dirty="0">
                <a:solidFill>
                  <a:srgbClr val="000099"/>
                </a:solidFill>
                <a:latin typeface="Times New Roman"/>
                <a:cs typeface="Times New Roman"/>
              </a:rPr>
              <a:t>задач </a:t>
            </a:r>
            <a:r>
              <a:rPr sz="1600" i="1" spc="50" dirty="0">
                <a:solidFill>
                  <a:srgbClr val="000099"/>
                </a:solidFill>
                <a:latin typeface="Times New Roman"/>
                <a:cs typeface="Times New Roman"/>
              </a:rPr>
              <a:t>и </a:t>
            </a:r>
            <a:r>
              <a:rPr sz="1600" i="1" spc="20" dirty="0">
                <a:solidFill>
                  <a:srgbClr val="000099"/>
                </a:solidFill>
                <a:latin typeface="Times New Roman"/>
                <a:cs typeface="Times New Roman"/>
              </a:rPr>
              <a:t>повышения </a:t>
            </a:r>
            <a:r>
              <a:rPr sz="1600" i="1" spc="-10" dirty="0">
                <a:solidFill>
                  <a:srgbClr val="000099"/>
                </a:solidFill>
                <a:latin typeface="Times New Roman"/>
                <a:cs typeface="Times New Roman"/>
              </a:rPr>
              <a:t>вовлечённости </a:t>
            </a:r>
            <a:r>
              <a:rPr sz="1600" i="1" spc="-35" dirty="0">
                <a:solidFill>
                  <a:srgbClr val="000099"/>
                </a:solidFill>
                <a:latin typeface="Times New Roman"/>
                <a:cs typeface="Times New Roman"/>
              </a:rPr>
              <a:t>студенческой </a:t>
            </a:r>
            <a:r>
              <a:rPr sz="1600" i="1" spc="-45" dirty="0">
                <a:solidFill>
                  <a:srgbClr val="000099"/>
                </a:solidFill>
                <a:latin typeface="Times New Roman"/>
                <a:cs typeface="Times New Roman"/>
              </a:rPr>
              <a:t>молодёжи</a:t>
            </a:r>
            <a:r>
              <a:rPr sz="1600" i="1" spc="254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1600" i="1" spc="55" dirty="0">
                <a:solidFill>
                  <a:srgbClr val="000099"/>
                </a:solidFill>
                <a:latin typeface="Times New Roman"/>
                <a:cs typeface="Times New Roman"/>
              </a:rPr>
              <a:t>в</a:t>
            </a:r>
            <a:endParaRPr sz="1600">
              <a:latin typeface="Times New Roman"/>
              <a:cs typeface="Times New Roman"/>
            </a:endParaRPr>
          </a:p>
          <a:p>
            <a:pPr marL="859790">
              <a:lnSpc>
                <a:spcPct val="100000"/>
              </a:lnSpc>
            </a:pPr>
            <a:r>
              <a:rPr sz="1600" i="1" spc="-65" dirty="0">
                <a:solidFill>
                  <a:srgbClr val="000099"/>
                </a:solidFill>
                <a:latin typeface="Times New Roman"/>
                <a:cs typeface="Times New Roman"/>
              </a:rPr>
              <a:t>деятельность </a:t>
            </a:r>
            <a:r>
              <a:rPr sz="1600" i="1" spc="5" dirty="0">
                <a:solidFill>
                  <a:srgbClr val="000099"/>
                </a:solidFill>
                <a:latin typeface="Times New Roman"/>
                <a:cs typeface="Times New Roman"/>
              </a:rPr>
              <a:t>органов </a:t>
            </a:r>
            <a:r>
              <a:rPr sz="1600" i="1" spc="-35" dirty="0">
                <a:solidFill>
                  <a:srgbClr val="000099"/>
                </a:solidFill>
                <a:latin typeface="Times New Roman"/>
                <a:cs typeface="Times New Roman"/>
              </a:rPr>
              <a:t>студенческого </a:t>
            </a:r>
            <a:r>
              <a:rPr sz="1600" i="1" spc="5" dirty="0">
                <a:solidFill>
                  <a:srgbClr val="000099"/>
                </a:solidFill>
                <a:latin typeface="Times New Roman"/>
                <a:cs typeface="Times New Roman"/>
              </a:rPr>
              <a:t>самоуправления</a:t>
            </a:r>
            <a:r>
              <a:rPr sz="1600" i="1" spc="180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1600" i="1" dirty="0">
                <a:solidFill>
                  <a:srgbClr val="000099"/>
                </a:solidFill>
                <a:latin typeface="Times New Roman"/>
                <a:cs typeface="Times New Roman"/>
              </a:rPr>
              <a:t>Техникума;</a:t>
            </a:r>
            <a:endParaRPr sz="1600">
              <a:latin typeface="Times New Roman"/>
              <a:cs typeface="Times New Roman"/>
            </a:endParaRPr>
          </a:p>
          <a:p>
            <a:pPr marL="658495" lvl="1" indent="-276225">
              <a:lnSpc>
                <a:spcPct val="100000"/>
              </a:lnSpc>
              <a:buFont typeface="Wingdings"/>
              <a:buChar char=""/>
              <a:tabLst>
                <a:tab pos="659130" algn="l"/>
              </a:tabLst>
            </a:pPr>
            <a:r>
              <a:rPr sz="1600" i="1" spc="-35" dirty="0">
                <a:solidFill>
                  <a:srgbClr val="000099"/>
                </a:solidFill>
                <a:latin typeface="Times New Roman"/>
                <a:cs typeface="Times New Roman"/>
              </a:rPr>
              <a:t>содействие </a:t>
            </a:r>
            <a:r>
              <a:rPr sz="1600" i="1" spc="55" dirty="0">
                <a:solidFill>
                  <a:srgbClr val="000099"/>
                </a:solidFill>
                <a:latin typeface="Times New Roman"/>
                <a:cs typeface="Times New Roman"/>
              </a:rPr>
              <a:t>в </a:t>
            </a:r>
            <a:r>
              <a:rPr sz="1600" i="1" spc="25" dirty="0">
                <a:solidFill>
                  <a:srgbClr val="000099"/>
                </a:solidFill>
                <a:latin typeface="Times New Roman"/>
                <a:cs typeface="Times New Roman"/>
              </a:rPr>
              <a:t>решении </a:t>
            </a:r>
            <a:r>
              <a:rPr sz="1600" i="1" spc="15" dirty="0">
                <a:solidFill>
                  <a:srgbClr val="000099"/>
                </a:solidFill>
                <a:latin typeface="Times New Roman"/>
                <a:cs typeface="Times New Roman"/>
              </a:rPr>
              <a:t>вопросов, </a:t>
            </a:r>
            <a:r>
              <a:rPr sz="1600" i="1" spc="-35" dirty="0">
                <a:solidFill>
                  <a:srgbClr val="000099"/>
                </a:solidFill>
                <a:latin typeface="Times New Roman"/>
                <a:cs typeface="Times New Roman"/>
              </a:rPr>
              <a:t>затрагивающих </a:t>
            </a:r>
            <a:r>
              <a:rPr sz="1600" i="1" spc="-45" dirty="0">
                <a:solidFill>
                  <a:srgbClr val="000099"/>
                </a:solidFill>
                <a:latin typeface="Times New Roman"/>
                <a:cs typeface="Times New Roman"/>
              </a:rPr>
              <a:t>интересы</a:t>
            </a:r>
            <a:r>
              <a:rPr sz="1600" i="1" spc="110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1600" i="1" spc="-100" dirty="0">
                <a:solidFill>
                  <a:srgbClr val="000099"/>
                </a:solidFill>
                <a:latin typeface="Times New Roman"/>
                <a:cs typeface="Times New Roman"/>
              </a:rPr>
              <a:t>студентов;</a:t>
            </a:r>
            <a:endParaRPr sz="1600">
              <a:latin typeface="Times New Roman"/>
              <a:cs typeface="Times New Roman"/>
            </a:endParaRPr>
          </a:p>
          <a:p>
            <a:pPr marL="565785" indent="-276860">
              <a:lnSpc>
                <a:spcPct val="100000"/>
              </a:lnSpc>
              <a:buFont typeface="Wingdings"/>
              <a:buChar char=""/>
              <a:tabLst>
                <a:tab pos="566420" algn="l"/>
              </a:tabLst>
            </a:pPr>
            <a:r>
              <a:rPr sz="1600" i="1" spc="-35" dirty="0">
                <a:solidFill>
                  <a:srgbClr val="000099"/>
                </a:solidFill>
                <a:latin typeface="Times New Roman"/>
                <a:cs typeface="Times New Roman"/>
              </a:rPr>
              <a:t>содействие </a:t>
            </a:r>
            <a:r>
              <a:rPr sz="1600" i="1" spc="-70" dirty="0">
                <a:solidFill>
                  <a:srgbClr val="000099"/>
                </a:solidFill>
                <a:latin typeface="Times New Roman"/>
                <a:cs typeface="Times New Roman"/>
              </a:rPr>
              <a:t>структурным </a:t>
            </a:r>
            <a:r>
              <a:rPr sz="1600" i="1" spc="5" dirty="0">
                <a:solidFill>
                  <a:srgbClr val="000099"/>
                </a:solidFill>
                <a:latin typeface="Times New Roman"/>
                <a:cs typeface="Times New Roman"/>
              </a:rPr>
              <a:t>подразделениям </a:t>
            </a:r>
            <a:r>
              <a:rPr sz="1600" i="1" spc="-40" dirty="0">
                <a:solidFill>
                  <a:srgbClr val="000099"/>
                </a:solidFill>
                <a:latin typeface="Times New Roman"/>
                <a:cs typeface="Times New Roman"/>
              </a:rPr>
              <a:t>техникума </a:t>
            </a:r>
            <a:r>
              <a:rPr sz="1600" i="1" spc="55" dirty="0">
                <a:solidFill>
                  <a:srgbClr val="000099"/>
                </a:solidFill>
                <a:latin typeface="Times New Roman"/>
                <a:cs typeface="Times New Roman"/>
              </a:rPr>
              <a:t>в </a:t>
            </a:r>
            <a:r>
              <a:rPr sz="1600" i="1" spc="15" dirty="0">
                <a:solidFill>
                  <a:srgbClr val="000099"/>
                </a:solidFill>
                <a:latin typeface="Times New Roman"/>
                <a:cs typeface="Times New Roman"/>
              </a:rPr>
              <a:t>проводимых</a:t>
            </a:r>
            <a:r>
              <a:rPr sz="1600" i="1" spc="195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1600" i="1" spc="25" dirty="0">
                <a:solidFill>
                  <a:srgbClr val="000099"/>
                </a:solidFill>
                <a:latin typeface="Times New Roman"/>
                <a:cs typeface="Times New Roman"/>
              </a:rPr>
              <a:t>ими</a:t>
            </a:r>
            <a:endParaRPr sz="1600">
              <a:latin typeface="Times New Roman"/>
              <a:cs typeface="Times New Roman"/>
            </a:endParaRPr>
          </a:p>
          <a:p>
            <a:pPr marL="1437640">
              <a:lnSpc>
                <a:spcPct val="100000"/>
              </a:lnSpc>
              <a:spcBef>
                <a:spcPts val="5"/>
              </a:spcBef>
            </a:pPr>
            <a:r>
              <a:rPr sz="1600" i="1" spc="-25" dirty="0">
                <a:solidFill>
                  <a:srgbClr val="000099"/>
                </a:solidFill>
                <a:latin typeface="Times New Roman"/>
                <a:cs typeface="Times New Roman"/>
              </a:rPr>
              <a:t>мероприятиях </a:t>
            </a:r>
            <a:r>
              <a:rPr sz="1600" i="1" spc="60" dirty="0">
                <a:solidFill>
                  <a:srgbClr val="000099"/>
                </a:solidFill>
                <a:latin typeface="Times New Roman"/>
                <a:cs typeface="Times New Roman"/>
              </a:rPr>
              <a:t>в </a:t>
            </a:r>
            <a:r>
              <a:rPr sz="1600" i="1" spc="-20" dirty="0">
                <a:solidFill>
                  <a:srgbClr val="000099"/>
                </a:solidFill>
                <a:latin typeface="Times New Roman"/>
                <a:cs typeface="Times New Roman"/>
              </a:rPr>
              <a:t>рамках </a:t>
            </a:r>
            <a:r>
              <a:rPr sz="1600" i="1" spc="-35" dirty="0">
                <a:solidFill>
                  <a:srgbClr val="000099"/>
                </a:solidFill>
                <a:latin typeface="Times New Roman"/>
                <a:cs typeface="Times New Roman"/>
              </a:rPr>
              <a:t>образовательного</a:t>
            </a:r>
            <a:r>
              <a:rPr sz="1600" i="1" spc="5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1600" i="1" spc="-10" dirty="0">
                <a:solidFill>
                  <a:srgbClr val="000099"/>
                </a:solidFill>
                <a:latin typeface="Times New Roman"/>
                <a:cs typeface="Times New Roman"/>
              </a:rPr>
              <a:t>процесса;</a:t>
            </a:r>
            <a:endParaRPr sz="1600">
              <a:latin typeface="Times New Roman"/>
              <a:cs typeface="Times New Roman"/>
            </a:endParaRPr>
          </a:p>
          <a:p>
            <a:pPr marL="529590" marR="257175" indent="-529590">
              <a:lnSpc>
                <a:spcPct val="100000"/>
              </a:lnSpc>
              <a:buFont typeface="Wingdings"/>
              <a:buChar char=""/>
              <a:tabLst>
                <a:tab pos="529590" algn="l"/>
              </a:tabLst>
            </a:pPr>
            <a:r>
              <a:rPr sz="1600" i="1" spc="10" dirty="0">
                <a:solidFill>
                  <a:srgbClr val="000099"/>
                </a:solidFill>
                <a:latin typeface="Times New Roman"/>
                <a:cs typeface="Times New Roman"/>
              </a:rPr>
              <a:t>дальнейшее </a:t>
            </a:r>
            <a:r>
              <a:rPr sz="1600" i="1" spc="-50" dirty="0">
                <a:solidFill>
                  <a:srgbClr val="000099"/>
                </a:solidFill>
                <a:latin typeface="Times New Roman"/>
                <a:cs typeface="Times New Roman"/>
              </a:rPr>
              <a:t>развитие </a:t>
            </a:r>
            <a:r>
              <a:rPr sz="1600" i="1" spc="-40" dirty="0">
                <a:solidFill>
                  <a:srgbClr val="000099"/>
                </a:solidFill>
                <a:latin typeface="Times New Roman"/>
                <a:cs typeface="Times New Roman"/>
              </a:rPr>
              <a:t>традиций техникума, </a:t>
            </a:r>
            <a:r>
              <a:rPr sz="1600" i="1" spc="-5" dirty="0">
                <a:solidFill>
                  <a:srgbClr val="000099"/>
                </a:solidFill>
                <a:latin typeface="Times New Roman"/>
                <a:cs typeface="Times New Roman"/>
              </a:rPr>
              <a:t>формирование </a:t>
            </a:r>
            <a:r>
              <a:rPr sz="1600" i="1" spc="-20" dirty="0">
                <a:solidFill>
                  <a:srgbClr val="000099"/>
                </a:solidFill>
                <a:latin typeface="Times New Roman"/>
                <a:cs typeface="Times New Roman"/>
              </a:rPr>
              <a:t>нравственных  </a:t>
            </a:r>
            <a:r>
              <a:rPr sz="1600" i="1" spc="-70" dirty="0">
                <a:solidFill>
                  <a:srgbClr val="000099"/>
                </a:solidFill>
                <a:latin typeface="Times New Roman"/>
                <a:cs typeface="Times New Roman"/>
              </a:rPr>
              <a:t>качеств </a:t>
            </a:r>
            <a:r>
              <a:rPr sz="1600" i="1" spc="-20" dirty="0">
                <a:solidFill>
                  <a:srgbClr val="000099"/>
                </a:solidFill>
                <a:latin typeface="Times New Roman"/>
                <a:cs typeface="Times New Roman"/>
              </a:rPr>
              <a:t>личности </a:t>
            </a:r>
            <a:r>
              <a:rPr sz="1600" i="1" dirty="0">
                <a:solidFill>
                  <a:srgbClr val="000099"/>
                </a:solidFill>
                <a:latin typeface="Times New Roman"/>
                <a:cs typeface="Times New Roman"/>
              </a:rPr>
              <a:t>будущего</a:t>
            </a:r>
            <a:r>
              <a:rPr sz="1600" i="1" spc="125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1600" i="1" spc="-35" dirty="0">
                <a:solidFill>
                  <a:srgbClr val="000099"/>
                </a:solidFill>
                <a:latin typeface="Times New Roman"/>
                <a:cs typeface="Times New Roman"/>
              </a:rPr>
              <a:t>специалиста;</a:t>
            </a:r>
            <a:endParaRPr sz="1600">
              <a:latin typeface="Times New Roman"/>
              <a:cs typeface="Times New Roman"/>
            </a:endParaRPr>
          </a:p>
          <a:p>
            <a:pPr marL="288925" marR="17145" indent="-288925">
              <a:lnSpc>
                <a:spcPct val="100000"/>
              </a:lnSpc>
              <a:buFont typeface="Wingdings"/>
              <a:buChar char=""/>
              <a:tabLst>
                <a:tab pos="288925" algn="l"/>
              </a:tabLst>
            </a:pPr>
            <a:r>
              <a:rPr sz="1600" i="1" spc="20" dirty="0">
                <a:solidFill>
                  <a:srgbClr val="000099"/>
                </a:solidFill>
                <a:latin typeface="Times New Roman"/>
                <a:cs typeface="Times New Roman"/>
              </a:rPr>
              <a:t>повышение </a:t>
            </a:r>
            <a:r>
              <a:rPr sz="1600" i="1" spc="-75" dirty="0">
                <a:solidFill>
                  <a:srgbClr val="000099"/>
                </a:solidFill>
                <a:latin typeface="Times New Roman"/>
                <a:cs typeface="Times New Roman"/>
              </a:rPr>
              <a:t>активности </a:t>
            </a:r>
            <a:r>
              <a:rPr sz="1600" i="1" spc="-100" dirty="0">
                <a:solidFill>
                  <a:srgbClr val="000099"/>
                </a:solidFill>
                <a:latin typeface="Times New Roman"/>
                <a:cs typeface="Times New Roman"/>
              </a:rPr>
              <a:t>студентов: </a:t>
            </a:r>
            <a:r>
              <a:rPr sz="1600" i="1" spc="25" dirty="0">
                <a:solidFill>
                  <a:srgbClr val="000099"/>
                </a:solidFill>
                <a:latin typeface="Times New Roman"/>
                <a:cs typeface="Times New Roman"/>
              </a:rPr>
              <a:t>выявление </a:t>
            </a:r>
            <a:r>
              <a:rPr sz="1600" i="1" spc="10" dirty="0">
                <a:solidFill>
                  <a:srgbClr val="000099"/>
                </a:solidFill>
                <a:latin typeface="Times New Roman"/>
                <a:cs typeface="Times New Roman"/>
              </a:rPr>
              <a:t>лидеров; </a:t>
            </a:r>
            <a:r>
              <a:rPr sz="1600" i="1" spc="-50" dirty="0">
                <a:solidFill>
                  <a:srgbClr val="000099"/>
                </a:solidFill>
                <a:latin typeface="Times New Roman"/>
                <a:cs typeface="Times New Roman"/>
              </a:rPr>
              <a:t>развитие </a:t>
            </a:r>
            <a:r>
              <a:rPr sz="1600" i="1" spc="50" dirty="0">
                <a:solidFill>
                  <a:srgbClr val="000099"/>
                </a:solidFill>
                <a:latin typeface="Times New Roman"/>
                <a:cs typeface="Times New Roman"/>
              </a:rPr>
              <a:t>и </a:t>
            </a:r>
            <a:r>
              <a:rPr sz="1600" i="1" spc="20" dirty="0">
                <a:solidFill>
                  <a:srgbClr val="000099"/>
                </a:solidFill>
                <a:latin typeface="Times New Roman"/>
                <a:cs typeface="Times New Roman"/>
              </a:rPr>
              <a:t>повышение  </a:t>
            </a:r>
            <a:r>
              <a:rPr sz="1600" i="1" spc="25" dirty="0">
                <a:solidFill>
                  <a:srgbClr val="000099"/>
                </a:solidFill>
                <a:latin typeface="Times New Roman"/>
                <a:cs typeface="Times New Roman"/>
              </a:rPr>
              <a:t>уровня </a:t>
            </a:r>
            <a:r>
              <a:rPr sz="1600" i="1" spc="10" dirty="0">
                <a:solidFill>
                  <a:srgbClr val="000099"/>
                </a:solidFill>
                <a:latin typeface="Times New Roman"/>
                <a:cs typeface="Times New Roman"/>
              </a:rPr>
              <a:t>правовой, </a:t>
            </a:r>
            <a:r>
              <a:rPr sz="1600" i="1" dirty="0">
                <a:solidFill>
                  <a:srgbClr val="000099"/>
                </a:solidFill>
                <a:latin typeface="Times New Roman"/>
                <a:cs typeface="Times New Roman"/>
              </a:rPr>
              <a:t>социально</a:t>
            </a:r>
            <a:r>
              <a:rPr sz="1600" dirty="0">
                <a:solidFill>
                  <a:srgbClr val="000099"/>
                </a:solidFill>
                <a:latin typeface="Times New Roman"/>
                <a:cs typeface="Times New Roman"/>
              </a:rPr>
              <a:t>-</a:t>
            </a:r>
            <a:r>
              <a:rPr sz="1600" i="1" dirty="0">
                <a:solidFill>
                  <a:srgbClr val="000099"/>
                </a:solidFill>
                <a:latin typeface="Times New Roman"/>
                <a:cs typeface="Times New Roman"/>
              </a:rPr>
              <a:t>политической </a:t>
            </a:r>
            <a:r>
              <a:rPr sz="1600" i="1" spc="-50" dirty="0">
                <a:solidFill>
                  <a:srgbClr val="000099"/>
                </a:solidFill>
                <a:latin typeface="Times New Roman"/>
                <a:cs typeface="Times New Roman"/>
              </a:rPr>
              <a:t>культуры</a:t>
            </a:r>
            <a:r>
              <a:rPr sz="1600" i="1" spc="15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1600" i="1" spc="-100" dirty="0">
                <a:solidFill>
                  <a:srgbClr val="000099"/>
                </a:solidFill>
                <a:latin typeface="Times New Roman"/>
                <a:cs typeface="Times New Roman"/>
              </a:rPr>
              <a:t>студентов;</a:t>
            </a:r>
            <a:endParaRPr sz="1600">
              <a:latin typeface="Times New Roman"/>
              <a:cs typeface="Times New Roman"/>
            </a:endParaRPr>
          </a:p>
          <a:p>
            <a:pPr marL="498475" lvl="1" indent="-276225">
              <a:lnSpc>
                <a:spcPct val="100000"/>
              </a:lnSpc>
              <a:buFont typeface="Wingdings"/>
              <a:buChar char=""/>
              <a:tabLst>
                <a:tab pos="499109" algn="l"/>
              </a:tabLst>
            </a:pPr>
            <a:r>
              <a:rPr sz="1600" i="1" spc="40" dirty="0">
                <a:solidFill>
                  <a:srgbClr val="000099"/>
                </a:solidFill>
                <a:latin typeface="Times New Roman"/>
                <a:cs typeface="Times New Roman"/>
              </a:rPr>
              <a:t>усиление </a:t>
            </a:r>
            <a:r>
              <a:rPr sz="1600" i="1" spc="-40" dirty="0">
                <a:solidFill>
                  <a:srgbClr val="000099"/>
                </a:solidFill>
                <a:latin typeface="Times New Roman"/>
                <a:cs typeface="Times New Roman"/>
              </a:rPr>
              <a:t>заинтересованности </a:t>
            </a:r>
            <a:r>
              <a:rPr sz="1600" i="1" spc="55" dirty="0">
                <a:solidFill>
                  <a:srgbClr val="000099"/>
                </a:solidFill>
                <a:latin typeface="Times New Roman"/>
                <a:cs typeface="Times New Roman"/>
              </a:rPr>
              <a:t>и </a:t>
            </a:r>
            <a:r>
              <a:rPr sz="1600" i="1" spc="-40" dirty="0">
                <a:solidFill>
                  <a:srgbClr val="000099"/>
                </a:solidFill>
                <a:latin typeface="Times New Roman"/>
                <a:cs typeface="Times New Roman"/>
              </a:rPr>
              <a:t>подготовки </a:t>
            </a:r>
            <a:r>
              <a:rPr sz="1600" i="1" spc="-100" dirty="0">
                <a:solidFill>
                  <a:srgbClr val="000099"/>
                </a:solidFill>
                <a:latin typeface="Times New Roman"/>
                <a:cs typeface="Times New Roman"/>
              </a:rPr>
              <a:t>студентов </a:t>
            </a:r>
            <a:r>
              <a:rPr sz="1600" i="1" spc="25" dirty="0">
                <a:solidFill>
                  <a:srgbClr val="000099"/>
                </a:solidFill>
                <a:latin typeface="Times New Roman"/>
                <a:cs typeface="Times New Roman"/>
              </a:rPr>
              <a:t>к </a:t>
            </a:r>
            <a:r>
              <a:rPr sz="1600" i="1" spc="-50" dirty="0">
                <a:solidFill>
                  <a:srgbClr val="000099"/>
                </a:solidFill>
                <a:latin typeface="Times New Roman"/>
                <a:cs typeface="Times New Roman"/>
              </a:rPr>
              <a:t>участию </a:t>
            </a:r>
            <a:r>
              <a:rPr sz="1600" i="1" spc="60" dirty="0">
                <a:solidFill>
                  <a:srgbClr val="000099"/>
                </a:solidFill>
                <a:latin typeface="Times New Roman"/>
                <a:cs typeface="Times New Roman"/>
              </a:rPr>
              <a:t>в</a:t>
            </a:r>
            <a:r>
              <a:rPr sz="1600" i="1" spc="-40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1600" i="1" spc="-50" dirty="0">
                <a:solidFill>
                  <a:srgbClr val="000099"/>
                </a:solidFill>
                <a:latin typeface="Times New Roman"/>
                <a:cs typeface="Times New Roman"/>
              </a:rPr>
              <a:t>жизни</a:t>
            </a:r>
            <a:endParaRPr sz="1600">
              <a:latin typeface="Times New Roman"/>
              <a:cs typeface="Times New Roman"/>
            </a:endParaRPr>
          </a:p>
          <a:p>
            <a:pPr marL="2802890">
              <a:lnSpc>
                <a:spcPct val="100000"/>
              </a:lnSpc>
            </a:pPr>
            <a:r>
              <a:rPr sz="1600" i="1" spc="10" dirty="0">
                <a:solidFill>
                  <a:srgbClr val="000099"/>
                </a:solidFill>
                <a:latin typeface="Times New Roman"/>
                <a:cs typeface="Times New Roman"/>
              </a:rPr>
              <a:t>Техникума </a:t>
            </a:r>
            <a:r>
              <a:rPr sz="1600" i="1" spc="50" dirty="0">
                <a:solidFill>
                  <a:srgbClr val="000099"/>
                </a:solidFill>
                <a:latin typeface="Times New Roman"/>
                <a:cs typeface="Times New Roman"/>
              </a:rPr>
              <a:t>и</a:t>
            </a:r>
            <a:r>
              <a:rPr sz="1600" i="1" spc="10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1600" i="1" spc="-25" dirty="0">
                <a:solidFill>
                  <a:srgbClr val="000099"/>
                </a:solidFill>
                <a:latin typeface="Times New Roman"/>
                <a:cs typeface="Times New Roman"/>
              </a:rPr>
              <a:t>города.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12594" y="3429"/>
            <a:ext cx="67659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0" spc="-15" dirty="0">
                <a:latin typeface="Times New Roman"/>
                <a:cs typeface="Times New Roman"/>
              </a:rPr>
              <a:t>Задачами </a:t>
            </a:r>
            <a:r>
              <a:rPr sz="2400" i="0" spc="-20" dirty="0">
                <a:latin typeface="Times New Roman"/>
                <a:cs typeface="Times New Roman"/>
              </a:rPr>
              <a:t>работы </a:t>
            </a:r>
            <a:r>
              <a:rPr sz="2400" i="0" spc="-25" dirty="0">
                <a:latin typeface="Times New Roman"/>
                <a:cs typeface="Times New Roman"/>
              </a:rPr>
              <a:t>студенческого </a:t>
            </a:r>
            <a:r>
              <a:rPr sz="2400" i="0" spc="-15" dirty="0">
                <a:latin typeface="Times New Roman"/>
                <a:cs typeface="Times New Roman"/>
              </a:rPr>
              <a:t>Совета</a:t>
            </a:r>
            <a:r>
              <a:rPr sz="2400" i="0" spc="80" dirty="0">
                <a:latin typeface="Times New Roman"/>
                <a:cs typeface="Times New Roman"/>
              </a:rPr>
              <a:t> </a:t>
            </a:r>
            <a:r>
              <a:rPr sz="2400" i="0" spc="-15" dirty="0">
                <a:latin typeface="Times New Roman"/>
                <a:cs typeface="Times New Roman"/>
              </a:rPr>
              <a:t>лидеров: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3697" y="164464"/>
            <a:ext cx="1413129" cy="14127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24555" y="2886455"/>
            <a:ext cx="3017520" cy="3843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070347" y="339852"/>
            <a:ext cx="3919854" cy="6498590"/>
            <a:chOff x="5070347" y="339852"/>
            <a:chExt cx="3919854" cy="6498590"/>
          </a:xfrm>
        </p:grpSpPr>
        <p:sp>
          <p:nvSpPr>
            <p:cNvPr id="5" name="object 5"/>
            <p:cNvSpPr/>
            <p:nvPr/>
          </p:nvSpPr>
          <p:spPr>
            <a:xfrm>
              <a:off x="6006083" y="2854450"/>
              <a:ext cx="2983991" cy="39837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70347" y="339852"/>
              <a:ext cx="3436620" cy="25801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2348483" y="379475"/>
            <a:ext cx="2506980" cy="24993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388" y="2994660"/>
            <a:ext cx="2871216" cy="36179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829814" y="3429"/>
            <a:ext cx="56743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0" spc="-5" dirty="0">
                <a:latin typeface="Times New Roman"/>
                <a:cs typeface="Times New Roman"/>
              </a:rPr>
              <a:t>Заседания </a:t>
            </a:r>
            <a:r>
              <a:rPr sz="2400" i="0" spc="-25" dirty="0">
                <a:latin typeface="Times New Roman"/>
                <a:cs typeface="Times New Roman"/>
              </a:rPr>
              <a:t>студенческого </a:t>
            </a:r>
            <a:r>
              <a:rPr sz="2400" i="0" spc="-15" dirty="0">
                <a:latin typeface="Times New Roman"/>
                <a:cs typeface="Times New Roman"/>
              </a:rPr>
              <a:t>Совета</a:t>
            </a:r>
            <a:r>
              <a:rPr sz="2400" i="0" spc="30" dirty="0">
                <a:latin typeface="Times New Roman"/>
                <a:cs typeface="Times New Roman"/>
              </a:rPr>
              <a:t> </a:t>
            </a:r>
            <a:r>
              <a:rPr sz="2400" i="0" spc="-15" dirty="0">
                <a:latin typeface="Times New Roman"/>
                <a:cs typeface="Times New Roman"/>
              </a:rPr>
              <a:t>лидеров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3697" y="164464"/>
            <a:ext cx="1413129" cy="14127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Акции</a:t>
            </a:r>
          </a:p>
        </p:txBody>
      </p:sp>
      <p:sp>
        <p:nvSpPr>
          <p:cNvPr id="4" name="object 4"/>
          <p:cNvSpPr/>
          <p:nvPr/>
        </p:nvSpPr>
        <p:spPr>
          <a:xfrm>
            <a:off x="141731" y="1676400"/>
            <a:ext cx="3275076" cy="21838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79449" y="3817061"/>
            <a:ext cx="1913889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C00000"/>
                </a:solidFill>
                <a:latin typeface="Times New Roman"/>
                <a:cs typeface="Times New Roman"/>
              </a:rPr>
              <a:t>«Мы </a:t>
            </a:r>
            <a:r>
              <a:rPr sz="15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против</a:t>
            </a:r>
            <a:r>
              <a:rPr sz="1500" b="1" spc="-6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СПИДа»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49292" y="2702814"/>
            <a:ext cx="4636135" cy="641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«Хоровод</a:t>
            </a:r>
            <a:r>
              <a:rPr sz="1500" b="1" spc="-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5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дружбы»</a:t>
            </a:r>
            <a:endParaRPr sz="1500">
              <a:latin typeface="Times New Roman"/>
              <a:cs typeface="Times New Roman"/>
            </a:endParaRPr>
          </a:p>
          <a:p>
            <a:pPr marL="2114550">
              <a:lnSpc>
                <a:spcPct val="100000"/>
              </a:lnSpc>
              <a:spcBef>
                <a:spcPts val="1255"/>
              </a:spcBef>
            </a:pPr>
            <a:r>
              <a:rPr sz="15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«Соблюдай </a:t>
            </a: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закон </a:t>
            </a:r>
            <a:r>
              <a:rPr sz="1500" b="1" dirty="0">
                <a:solidFill>
                  <a:srgbClr val="C00000"/>
                </a:solidFill>
                <a:latin typeface="Times New Roman"/>
                <a:cs typeface="Times New Roman"/>
              </a:rPr>
              <a:t>и</a:t>
            </a:r>
            <a:r>
              <a:rPr sz="1500" b="1" spc="-8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порядок»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93029" y="6382003"/>
            <a:ext cx="21539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C00000"/>
                </a:solidFill>
                <a:latin typeface="Times New Roman"/>
                <a:cs typeface="Times New Roman"/>
              </a:rPr>
              <a:t>«В </a:t>
            </a:r>
            <a:r>
              <a:rPr sz="15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поисках </a:t>
            </a:r>
            <a:r>
              <a:rPr sz="15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Нового</a:t>
            </a:r>
            <a:r>
              <a:rPr sz="1500" b="1" spc="-10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5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года»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505956" y="195071"/>
            <a:ext cx="2168652" cy="28940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7743" y="4250435"/>
            <a:ext cx="3209544" cy="21396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3325367" y="640080"/>
            <a:ext cx="5072380" cy="5702935"/>
            <a:chOff x="3325367" y="640080"/>
            <a:chExt cx="5072380" cy="5702935"/>
          </a:xfrm>
        </p:grpSpPr>
        <p:sp>
          <p:nvSpPr>
            <p:cNvPr id="11" name="object 11"/>
            <p:cNvSpPr/>
            <p:nvPr/>
          </p:nvSpPr>
          <p:spPr>
            <a:xfrm>
              <a:off x="3325367" y="640080"/>
              <a:ext cx="2959608" cy="197358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096511" y="3479291"/>
              <a:ext cx="4300728" cy="286359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78916" y="6418579"/>
            <a:ext cx="25063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«Непокоренный</a:t>
            </a:r>
            <a:r>
              <a:rPr sz="1500" b="1" spc="-10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Ленинград»</a:t>
            </a:r>
            <a:endParaRPr sz="15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5523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3697" y="164464"/>
            <a:ext cx="1413129" cy="14127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Акции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886961" y="2595753"/>
            <a:ext cx="13950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«Любовь</a:t>
            </a:r>
            <a:r>
              <a:rPr sz="1500" b="1" spc="-9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5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это…»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92316" y="3094482"/>
            <a:ext cx="216027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«Остановись </a:t>
            </a:r>
            <a:r>
              <a:rPr sz="1500" b="1" dirty="0">
                <a:solidFill>
                  <a:srgbClr val="C00000"/>
                </a:solidFill>
                <a:latin typeface="Times New Roman"/>
                <a:cs typeface="Times New Roman"/>
              </a:rPr>
              <a:t>и</a:t>
            </a:r>
            <a:r>
              <a:rPr sz="1500" b="1" spc="-1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5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подумай»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0875" y="3896614"/>
            <a:ext cx="21907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«Вместе </a:t>
            </a:r>
            <a:r>
              <a:rPr sz="15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против</a:t>
            </a:r>
            <a:r>
              <a:rPr sz="1500" b="1" spc="-4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СПИДа»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9747" y="6277152"/>
            <a:ext cx="17252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«Береги</a:t>
            </a:r>
            <a:r>
              <a:rPr sz="1500" b="1" spc="-10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5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пешехода!»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51805" y="6229603"/>
            <a:ext cx="176720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«Студенты </a:t>
            </a:r>
            <a:r>
              <a:rPr sz="1500" b="1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r>
              <a:rPr sz="1500" b="1" spc="3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5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детям»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457188" y="164592"/>
            <a:ext cx="2218943" cy="2956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7263" y="4230623"/>
            <a:ext cx="3131820" cy="20650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248411" y="667512"/>
            <a:ext cx="5577840" cy="3329940"/>
            <a:chOff x="248411" y="667512"/>
            <a:chExt cx="5577840" cy="3329940"/>
          </a:xfrm>
        </p:grpSpPr>
        <p:sp>
          <p:nvSpPr>
            <p:cNvPr id="13" name="object 13"/>
            <p:cNvSpPr/>
            <p:nvPr/>
          </p:nvSpPr>
          <p:spPr>
            <a:xfrm>
              <a:off x="3032760" y="667512"/>
              <a:ext cx="2793491" cy="18638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48411" y="2194559"/>
              <a:ext cx="3054095" cy="180289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3931920" y="3316223"/>
            <a:ext cx="4087368" cy="27203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3697" y="164464"/>
            <a:ext cx="1413129" cy="14127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Акции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986017" y="6363411"/>
            <a:ext cx="20656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«Ветеран </a:t>
            </a:r>
            <a:r>
              <a:rPr sz="15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живет</a:t>
            </a:r>
            <a:r>
              <a:rPr sz="1500" b="1" spc="-7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рядом»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80582" y="3378784"/>
            <a:ext cx="1778000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«Цветы на</a:t>
            </a:r>
            <a:r>
              <a:rPr sz="1500" b="1" spc="-6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граните»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50619" y="3806444"/>
            <a:ext cx="191960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«Георгиевская</a:t>
            </a:r>
            <a:r>
              <a:rPr sz="1500" b="1" spc="-7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лента»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58188" y="6396024"/>
            <a:ext cx="184086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«Бессмертный</a:t>
            </a:r>
            <a:r>
              <a:rPr sz="1500" b="1" spc="-8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5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полк»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45735" y="646176"/>
            <a:ext cx="4399787" cy="2715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86611" y="4122420"/>
            <a:ext cx="3261360" cy="22463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72311" y="1424939"/>
            <a:ext cx="3534155" cy="23561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79135" y="3793235"/>
            <a:ext cx="3287267" cy="24658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5523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3697" y="164464"/>
            <a:ext cx="1413129" cy="14127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73702" y="-26962"/>
            <a:ext cx="6412230" cy="772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5" dirty="0"/>
              <a:t>Конкурсы </a:t>
            </a:r>
            <a:r>
              <a:rPr spc="-5" dirty="0"/>
              <a:t>и</a:t>
            </a:r>
            <a:r>
              <a:rPr dirty="0"/>
              <a:t> </a:t>
            </a:r>
            <a:r>
              <a:rPr spc="-15" dirty="0"/>
              <a:t>фестивали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44575" y="6451600"/>
            <a:ext cx="13849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Конкурс</a:t>
            </a:r>
            <a:r>
              <a:rPr sz="1500" b="1" spc="-9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5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чтецов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62679" y="3883840"/>
            <a:ext cx="3629893" cy="2732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854448" y="6502763"/>
            <a:ext cx="276542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Конкурс «</a:t>
            </a:r>
            <a:r>
              <a:rPr sz="1500" b="1" spc="-15" dirty="0" err="1">
                <a:solidFill>
                  <a:srgbClr val="C00000"/>
                </a:solidFill>
                <a:latin typeface="Times New Roman"/>
                <a:cs typeface="Times New Roman"/>
              </a:rPr>
              <a:t>Новогодн</a:t>
            </a:r>
            <a:r>
              <a:rPr lang="ru-RU" sz="1500" b="1" spc="-15" dirty="0" err="1">
                <a:solidFill>
                  <a:srgbClr val="C00000"/>
                </a:solidFill>
                <a:latin typeface="Times New Roman"/>
                <a:cs typeface="Times New Roman"/>
              </a:rPr>
              <a:t>ий</a:t>
            </a:r>
            <a:r>
              <a:rPr lang="ru-RU" sz="15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 креатив</a:t>
            </a:r>
            <a:r>
              <a:rPr sz="15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»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37161" y="5303887"/>
            <a:ext cx="3834386" cy="4873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ts val="1780"/>
              </a:lnSpc>
              <a:spcBef>
                <a:spcPts val="100"/>
              </a:spcBef>
            </a:pPr>
            <a:r>
              <a:rPr sz="1500" b="1" spc="-15" dirty="0" err="1">
                <a:solidFill>
                  <a:srgbClr val="C00000"/>
                </a:solidFill>
                <a:latin typeface="Times New Roman"/>
                <a:cs typeface="Times New Roman"/>
              </a:rPr>
              <a:t>Студенческий</a:t>
            </a:r>
            <a:r>
              <a:rPr sz="15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КВИЗ</a:t>
            </a:r>
            <a:r>
              <a:rPr lang="ru-RU" sz="1500" dirty="0">
                <a:latin typeface="Times New Roman"/>
                <a:cs typeface="Times New Roman"/>
              </a:rPr>
              <a:t> </a:t>
            </a:r>
          </a:p>
          <a:p>
            <a:pPr marL="635" algn="ctr">
              <a:lnSpc>
                <a:spcPts val="1780"/>
              </a:lnSpc>
              <a:spcBef>
                <a:spcPts val="100"/>
              </a:spcBef>
            </a:pP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«Состязание</a:t>
            </a:r>
            <a:r>
              <a:rPr sz="1500" b="1" spc="-10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5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эрудитов»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724139" y="3119014"/>
            <a:ext cx="3096961" cy="22534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87607" y="706059"/>
            <a:ext cx="3333494" cy="20132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-76200" y="3065354"/>
            <a:ext cx="2284280" cy="335585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507105" y="3259662"/>
            <a:ext cx="298386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Конкурс </a:t>
            </a:r>
            <a:r>
              <a:rPr sz="15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творческих</a:t>
            </a:r>
            <a:r>
              <a:rPr sz="1500" b="1" spc="-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программ</a:t>
            </a:r>
            <a:endParaRPr sz="1500" dirty="0">
              <a:latin typeface="Times New Roman"/>
              <a:cs typeface="Times New Roman"/>
            </a:endParaRPr>
          </a:p>
          <a:p>
            <a:pPr marL="694055">
              <a:lnSpc>
                <a:spcPct val="100000"/>
              </a:lnSpc>
            </a:pPr>
            <a:r>
              <a:rPr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«Дорогу</a:t>
            </a:r>
            <a:r>
              <a:rPr sz="1500" b="1" spc="-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500" b="1" spc="-20" dirty="0" err="1">
                <a:solidFill>
                  <a:srgbClr val="C00000"/>
                </a:solidFill>
                <a:latin typeface="Times New Roman"/>
                <a:cs typeface="Times New Roman"/>
              </a:rPr>
              <a:t>студенту</a:t>
            </a:r>
            <a:r>
              <a:rPr sz="15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!»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696786" y="826272"/>
            <a:ext cx="3767515" cy="251776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87E8401-DCBA-46A2-BF49-9D18AE63E088}"/>
              </a:ext>
            </a:extLst>
          </p:cNvPr>
          <p:cNvSpPr/>
          <p:nvPr/>
        </p:nvSpPr>
        <p:spPr>
          <a:xfrm>
            <a:off x="5387337" y="2653161"/>
            <a:ext cx="36262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415"/>
              </a:spcBef>
            </a:pPr>
            <a:r>
              <a:rPr lang="ru-RU"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Фестиваль </a:t>
            </a:r>
            <a:r>
              <a:rPr lang="ru-RU" sz="15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студенческого</a:t>
            </a:r>
            <a:r>
              <a:rPr lang="ru-RU" sz="15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sz="15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творчества</a:t>
            </a:r>
            <a:endParaRPr lang="ru-RU" sz="1500" dirty="0">
              <a:latin typeface="Times New Roman"/>
              <a:cs typeface="Times New Roman"/>
            </a:endParaRPr>
          </a:p>
          <a:p>
            <a:pPr marR="12700" algn="ctr">
              <a:lnSpc>
                <a:spcPct val="100000"/>
              </a:lnSpc>
              <a:spcBef>
                <a:spcPts val="5"/>
              </a:spcBef>
            </a:pPr>
            <a:r>
              <a:rPr lang="ru-RU" sz="15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«Радуга национальных</a:t>
            </a:r>
            <a:r>
              <a:rPr lang="ru-RU" sz="1500" b="1" spc="-8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sz="15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культур»</a:t>
            </a:r>
            <a:endParaRPr lang="ru-RU" sz="15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</TotalTime>
  <Words>877</Words>
  <Application>Microsoft Office PowerPoint</Application>
  <PresentationFormat>Экран (4:3)</PresentationFormat>
  <Paragraphs>108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Calibri</vt:lpstr>
      <vt:lpstr>Times New Roman</vt:lpstr>
      <vt:lpstr>Wingdings</vt:lpstr>
      <vt:lpstr>Office Theme</vt:lpstr>
      <vt:lpstr>Презентация PowerPoint</vt:lpstr>
      <vt:lpstr>Презентация PowerPoint</vt:lpstr>
      <vt:lpstr>Целями работы студенческого Совета лидеров:</vt:lpstr>
      <vt:lpstr>Задачами работы студенческого Совета лидеров:</vt:lpstr>
      <vt:lpstr>Заседания студенческого Совета лидеров</vt:lpstr>
      <vt:lpstr>Акции</vt:lpstr>
      <vt:lpstr>Акции</vt:lpstr>
      <vt:lpstr>Акции</vt:lpstr>
      <vt:lpstr>Конкурсы и фестивали</vt:lpstr>
      <vt:lpstr>Мероприятия</vt:lpstr>
      <vt:lpstr>Мероприятия</vt:lpstr>
      <vt:lpstr>Видеолектории</vt:lpstr>
      <vt:lpstr>Конкурс «Лучшая группа техникума»</vt:lpstr>
      <vt:lpstr>Выездное заседание активистов  студенческого Совета лидеров</vt:lpstr>
      <vt:lpstr>Активная позиция – залог успеха!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профессиональное образовательное учреждение  «Арзамасский коммерческо-технический техникум»</dc:title>
  <dc:creator>Администратор</dc:creator>
  <cp:lastModifiedBy>Admin</cp:lastModifiedBy>
  <cp:revision>5</cp:revision>
  <dcterms:created xsi:type="dcterms:W3CDTF">2020-06-11T06:38:04Z</dcterms:created>
  <dcterms:modified xsi:type="dcterms:W3CDTF">2020-07-04T13:57:12Z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2020-03-18T00:00:00Z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2020-06-11T00:00:00Z</vt:filetime>
  </property>
</Properties>
</file>