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8.png" ContentType="image/png"/>
  <Override PartName="/ppt/media/image87.png" ContentType="image/png"/>
  <Override PartName="/ppt/media/image86.png" ContentType="image/pn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8.png" ContentType="image/png"/>
  <Override PartName="/ppt/media/image53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46.png" ContentType="image/png"/>
  <Override PartName="/ppt/media/image45.png" ContentType="image/png"/>
  <Override PartName="/ppt/media/image19.png" ContentType="image/png"/>
  <Override PartName="/ppt/media/image93.png" ContentType="image/png"/>
  <Override PartName="/ppt/media/image18.png" ContentType="image/png"/>
  <Override PartName="/ppt/media/image91.png" ContentType="image/png"/>
  <Override PartName="/ppt/media/image16.png" ContentType="image/png"/>
  <Override PartName="/ppt/media/image90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hdphoto2.wdp" ContentType="image/vnd.ms-photo"/>
  <Override PartName="/ppt/media/image12.png" ContentType="image/png"/>
  <Override PartName="/ppt/media/hdphoto1.wdp" ContentType="image/vnd.ms-photo"/>
  <Override PartName="/ppt/media/image11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79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72.png" ContentType="image/png"/>
  <Override PartName="/ppt/media/image3.gif" ContentType="image/gif"/>
  <Override PartName="/ppt/media/image2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92.png" ContentType="image/png"/>
  <Override PartName="/ppt/media/image17.png" ContentType="image/png"/>
  <Override PartName="/ppt/media/image78.png" ContentType="image/png"/>
  <Override PartName="/ppt/media/image8.jpeg" ContentType="image/jpeg"/>
  <Override PartName="/ppt/media/image25.png" ContentType="image/png"/>
  <Override PartName="/ppt/media/image57.png" ContentType="image/png"/>
  <Override PartName="/ppt/media/image7.png" ContentType="image/png"/>
  <Override PartName="/ppt/media/image22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3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8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8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764837" cy="7200900"/>
  <p:notesSz cx="6888162" cy="100203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18A3154-BE3D-44B6-8B43-45A690BD761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96474FBA-AA39-4F0C-83C0-2EE58B49A4A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4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F79369C5-649F-440F-BDA9-A7027572FD6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16D91B5D-AEFA-4F33-9DE0-0A7C0172638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D18BEAE6-0797-479E-A26F-9DB871ED2A4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51AC7C0E-8F59-4915-ABC7-6BC56FF9FDF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6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57B6058D-613C-4AD5-8C29-0DD17C87A00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B89853F1-3F05-4603-B5E3-0DBEA6FFFE1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2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E04B67B2-F279-4D30-8ED6-6F242A9DEC5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FDBBB8CF-958C-49CE-9F23-F0BD804DA1B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9187ECA4-48D8-4BA1-A769-485BCE7981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16A63557-108E-47AE-99E8-BBF945A0F34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450B8FB6-5350-46F9-84F1-1261098193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66F0BDF8-B2E6-461E-859B-9A66A45E5D4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67203B1C-810F-40B4-BF4F-037CEEC443A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E3FD10AE-1D6D-48DB-B573-1E3D23A64EA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917640" y="1252440"/>
            <a:ext cx="5052600" cy="3381120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10160" cy="394524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3901680" y="9517680"/>
            <a:ext cx="2984400" cy="502560"/>
          </a:xfrm>
          <a:prstGeom prst="rect">
            <a:avLst/>
          </a:prstGeom>
          <a:noFill/>
          <a:ln>
            <a:noFill/>
          </a:ln>
        </p:spPr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4F5F0D97-5CFF-4B01-B248-B3C94154041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968760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8200" y="3866400"/>
            <a:ext cx="968760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502600" y="16848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8200" y="38664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502600" y="38664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3119040" cy="1991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13480" y="1684800"/>
            <a:ext cx="3119040" cy="1991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89120" y="1684800"/>
            <a:ext cx="3119040" cy="1991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38200" y="3866400"/>
            <a:ext cx="3119040" cy="1991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13480" y="3866400"/>
            <a:ext cx="3119040" cy="1991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89120" y="3866400"/>
            <a:ext cx="3119040" cy="199188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8200" y="1684800"/>
            <a:ext cx="9687600" cy="417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9687600" cy="41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4727520" cy="41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502600" y="1684800"/>
            <a:ext cx="4727520" cy="41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6800" y="1440360"/>
            <a:ext cx="9687960" cy="8900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502600" y="1684800"/>
            <a:ext cx="4727520" cy="41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8200" y="38664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4727520" cy="41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502600" y="16848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502600" y="38664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8200" y="16848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502600" y="1684800"/>
            <a:ext cx="472752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8200" y="3866400"/>
            <a:ext cx="9687600" cy="1991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6800" y="1440360"/>
            <a:ext cx="9687960" cy="1919880"/>
          </a:xfrm>
          <a:prstGeom prst="rect">
            <a:avLst/>
          </a:prstGeom>
        </p:spPr>
        <p:txBody>
          <a:bodyPr lIns="51480" rIns="5148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c2d0b3"/>
                </a:solidFill>
                <a:latin typeface="Lucida Sans"/>
              </a:rPr>
              <a:t>Образец заголовка</a:t>
            </a:r>
            <a:endParaRPr b="0" lang="ru-RU" sz="5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538200" y="6737400"/>
            <a:ext cx="2511360" cy="383040"/>
          </a:xfrm>
          <a:prstGeom prst="rect">
            <a:avLst/>
          </a:prstGeom>
        </p:spPr>
        <p:txBody>
          <a:bodyPr lIns="102600" rIns="102600" tIns="51480" bIns="51480" anchor="b">
            <a:noAutofit/>
          </a:bodyPr>
          <a:p>
            <a:pPr>
              <a:lnSpc>
                <a:spcPct val="100000"/>
              </a:lnSpc>
            </a:pPr>
            <a:fld id="{F9B4E775-F77E-4609-9C7A-CF002F42D248}" type="datetime">
              <a:rPr b="0" lang="ru-RU" sz="1300" spc="-1" strike="noStrike">
                <a:solidFill>
                  <a:srgbClr val="bcbcbc"/>
                </a:solidFill>
                <a:latin typeface="Book Antiqua"/>
              </a:rPr>
              <a:t>4.4.23</a:t>
            </a:fld>
            <a:endParaRPr b="0" lang="ru-RU" sz="13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678120" y="6737400"/>
            <a:ext cx="3408480" cy="383040"/>
          </a:xfrm>
          <a:prstGeom prst="rect">
            <a:avLst/>
          </a:prstGeom>
        </p:spPr>
        <p:txBody>
          <a:bodyPr lIns="102600" rIns="102600" tIns="51480" bIns="5148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329400" y="6737400"/>
            <a:ext cx="896760" cy="383040"/>
          </a:xfrm>
          <a:prstGeom prst="rect">
            <a:avLst/>
          </a:prstGeom>
        </p:spPr>
        <p:txBody>
          <a:bodyPr lIns="0" rIns="0" tIns="51480" bIns="51480" anchor="b">
            <a:noAutofit/>
          </a:bodyPr>
          <a:p>
            <a:pPr algn="r">
              <a:lnSpc>
                <a:spcPct val="100000"/>
              </a:lnSpc>
            </a:pPr>
            <a:fld id="{E1541C01-E37D-4009-B079-DCDADBD1F06E}" type="slidenum">
              <a:rPr b="0" lang="ru-RU" sz="13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3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8200" y="1684800"/>
            <a:ext cx="9687600" cy="4176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1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мышью</a:t>
            </a:r>
            <a:endParaRPr b="0" lang="ru-RU" sz="31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5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ru-RU" sz="25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microsoft.com/office/2007/relationships/hdphoto" Target="../media/hdphoto2.wdp"/><Relationship Id="rId10" Type="http://schemas.openxmlformats.org/officeDocument/2006/relationships/image" Target="../media/image36.pn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9" descr=""/>
          <p:cNvPicPr/>
          <p:nvPr/>
        </p:nvPicPr>
        <p:blipFill>
          <a:blip r:embed="rId1"/>
          <a:stretch/>
        </p:blipFill>
        <p:spPr>
          <a:xfrm>
            <a:off x="2963880" y="3808440"/>
            <a:ext cx="7551360" cy="27464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3083400" y="4080240"/>
            <a:ext cx="7232040" cy="21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430" spc="-1" strike="noStrike">
                <a:solidFill>
                  <a:srgbClr val="e07d2c"/>
                </a:solidFill>
                <a:latin typeface="Impact"/>
              </a:rPr>
              <a:t>СОЦИАЛЬНЫЕ  ГАРАНТИИ ВОЕННОСЛУЖАЩИХ   ПРИНИМАЮЩИХ   УЧАСТИЕ </a:t>
            </a:r>
            <a:endParaRPr b="0" lang="ru-RU" sz="343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430" spc="-1" strike="noStrike">
                <a:solidFill>
                  <a:srgbClr val="e07d2c"/>
                </a:solidFill>
                <a:latin typeface="Impact"/>
              </a:rPr>
              <a:t> </a:t>
            </a:r>
            <a:r>
              <a:rPr b="0" lang="ru-RU" sz="3430" spc="-1" strike="noStrike">
                <a:solidFill>
                  <a:srgbClr val="e07d2c"/>
                </a:solidFill>
                <a:latin typeface="Impact"/>
              </a:rPr>
              <a:t>В  СПЕЦИАЛЬНОЙ  ВОЕННОЙ  ОПЕРАЦИИ</a:t>
            </a:r>
            <a:endParaRPr b="0" lang="ru-RU" sz="343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2"/>
          <a:srcRect l="50243" t="0" r="-1486" b="1340"/>
          <a:stretch/>
        </p:blipFill>
        <p:spPr>
          <a:xfrm>
            <a:off x="12240" y="482400"/>
            <a:ext cx="3991680" cy="6275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" descr=""/>
          <p:cNvPicPr/>
          <p:nvPr/>
        </p:nvPicPr>
        <p:blipFill>
          <a:blip r:embed="rId3"/>
          <a:stretch/>
        </p:blipFill>
        <p:spPr>
          <a:xfrm>
            <a:off x="8044200" y="597240"/>
            <a:ext cx="2270880" cy="262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42" descr=""/>
          <p:cNvPicPr/>
          <p:nvPr/>
        </p:nvPicPr>
        <p:blipFill>
          <a:blip r:embed="rId1"/>
          <a:stretch/>
        </p:blipFill>
        <p:spPr>
          <a:xfrm>
            <a:off x="561600" y="726120"/>
            <a:ext cx="3661560" cy="153432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561600" y="726120"/>
            <a:ext cx="36270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ЧЛЕНЫ СЕМЬИ ПОГИБШЕГО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ВОЕННОСЛУЖАЩЕГО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ИМЕЮТ ПРАВО НА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СЛЕДУЮЩИЕ ВЫПЛАТЫ: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-35640" y="132840"/>
            <a:ext cx="10836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ДЕНЕЖНЫЕ КОМПЕНСАЦИИ ЧЛЕНАМ СЕМЕЙ ПОГИБШИХ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6" name="Рисунок 5" descr=""/>
          <p:cNvPicPr/>
          <p:nvPr/>
        </p:nvPicPr>
        <p:blipFill>
          <a:blip r:embed="rId2"/>
          <a:stretch/>
        </p:blipFill>
        <p:spPr>
          <a:xfrm>
            <a:off x="4598640" y="946080"/>
            <a:ext cx="5973480" cy="601272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9" descr=""/>
          <p:cNvPicPr/>
          <p:nvPr/>
        </p:nvPicPr>
        <p:blipFill>
          <a:blip r:embed="rId3"/>
          <a:stretch/>
        </p:blipFill>
        <p:spPr>
          <a:xfrm>
            <a:off x="545400" y="4020840"/>
            <a:ext cx="3661560" cy="150660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5" descr=""/>
          <p:cNvPicPr/>
          <p:nvPr/>
        </p:nvPicPr>
        <p:blipFill>
          <a:blip r:embed="rId4"/>
          <a:stretch/>
        </p:blipFill>
        <p:spPr>
          <a:xfrm>
            <a:off x="545400" y="5751000"/>
            <a:ext cx="3661560" cy="128628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16" descr=""/>
          <p:cNvPicPr/>
          <p:nvPr/>
        </p:nvPicPr>
        <p:blipFill>
          <a:blip r:embed="rId5"/>
          <a:stretch/>
        </p:blipFill>
        <p:spPr>
          <a:xfrm>
            <a:off x="545400" y="2415960"/>
            <a:ext cx="3661560" cy="150660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1" descr=""/>
          <p:cNvPicPr/>
          <p:nvPr/>
        </p:nvPicPr>
        <p:blipFill>
          <a:blip r:embed="rId6"/>
          <a:stretch/>
        </p:blipFill>
        <p:spPr>
          <a:xfrm>
            <a:off x="5896080" y="2958120"/>
            <a:ext cx="1027080" cy="801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71" name="Рисунок 22" descr=""/>
          <p:cNvPicPr/>
          <p:nvPr/>
        </p:nvPicPr>
        <p:blipFill>
          <a:blip r:embed="rId7"/>
          <a:stretch/>
        </p:blipFill>
        <p:spPr>
          <a:xfrm>
            <a:off x="5073480" y="3951000"/>
            <a:ext cx="1027080" cy="801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72" name="Рисунок 23" descr=""/>
          <p:cNvPicPr/>
          <p:nvPr/>
        </p:nvPicPr>
        <p:blipFill>
          <a:blip r:embed="rId8"/>
          <a:stretch/>
        </p:blipFill>
        <p:spPr>
          <a:xfrm>
            <a:off x="5896080" y="4910040"/>
            <a:ext cx="1027080" cy="801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73" name="Рисунок 24" descr=""/>
          <p:cNvPicPr/>
          <p:nvPr/>
        </p:nvPicPr>
        <p:blipFill>
          <a:blip r:embed="rId9"/>
          <a:stretch/>
        </p:blipFill>
        <p:spPr>
          <a:xfrm>
            <a:off x="5073480" y="5829480"/>
            <a:ext cx="1027080" cy="801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74" name="CustomShape 3"/>
          <p:cNvSpPr/>
          <p:nvPr/>
        </p:nvSpPr>
        <p:spPr>
          <a:xfrm>
            <a:off x="4808520" y="1248840"/>
            <a:ext cx="55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ЕЖЕМЕСЯЧНАЯ ДЕНЕЖНАЯ КОМПЕНСАЦИЯ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7212240" y="2047680"/>
            <a:ext cx="29728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ОДНОМУ ЧЛЕНУ СЕМЬИ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по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 10 389,63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7311240" y="2943720"/>
            <a:ext cx="28756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ДВУМ ЧЛЕНАМ СЕМЬИ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по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6 926,42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7396200" y="3936600"/>
            <a:ext cx="27918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ТРЕМ ЧЛЕНАМ СЕМЬИ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по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5 194,82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6892200" y="4895640"/>
            <a:ext cx="3357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ЧЕТЫРЕМ ЧЛЕНАМ СЕМЬИ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по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4 155,85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9" name="CustomShape 8"/>
          <p:cNvSpPr/>
          <p:nvPr/>
        </p:nvSpPr>
        <p:spPr>
          <a:xfrm>
            <a:off x="7395480" y="5814720"/>
            <a:ext cx="27932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ПЯТИ ЧЛЕНАМ СЕМЬИ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по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3 463,21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0" name="CustomShape 9"/>
          <p:cNvSpPr/>
          <p:nvPr/>
        </p:nvSpPr>
        <p:spPr>
          <a:xfrm>
            <a:off x="624600" y="2535480"/>
            <a:ext cx="35316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ЕДИНОВРЕМЕННАЯ ВЫПЛАТА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1" name="Рисунок 25" descr=""/>
          <p:cNvPicPr/>
          <p:nvPr/>
        </p:nvPicPr>
        <p:blipFill>
          <a:blip r:embed="rId10"/>
          <a:stretch/>
        </p:blipFill>
        <p:spPr>
          <a:xfrm>
            <a:off x="883800" y="3315960"/>
            <a:ext cx="3134880" cy="49104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34" descr=""/>
          <p:cNvPicPr/>
          <p:nvPr/>
        </p:nvPicPr>
        <p:blipFill>
          <a:blip r:embed="rId11"/>
          <a:stretch/>
        </p:blipFill>
        <p:spPr>
          <a:xfrm>
            <a:off x="749880" y="4879440"/>
            <a:ext cx="3375360" cy="51228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35" descr=""/>
          <p:cNvPicPr/>
          <p:nvPr/>
        </p:nvPicPr>
        <p:blipFill>
          <a:blip r:embed="rId12"/>
          <a:stretch/>
        </p:blipFill>
        <p:spPr>
          <a:xfrm>
            <a:off x="714240" y="6387120"/>
            <a:ext cx="3393360" cy="437400"/>
          </a:xfrm>
          <a:prstGeom prst="rect">
            <a:avLst/>
          </a:prstGeom>
          <a:ln>
            <a:noFill/>
          </a:ln>
        </p:spPr>
      </p:pic>
      <p:sp>
        <p:nvSpPr>
          <p:cNvPr id="184" name="CustomShape 10"/>
          <p:cNvSpPr/>
          <p:nvPr/>
        </p:nvSpPr>
        <p:spPr>
          <a:xfrm>
            <a:off x="624600" y="4048560"/>
            <a:ext cx="35316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ЕДИНОВРЕМЕННОЕ ПОСОБИЕ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632880" y="5817600"/>
            <a:ext cx="3460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СТРАХОВОЕ ОБЕСПЕЧЕНИЕ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6" name="CustomShape 12"/>
          <p:cNvSpPr/>
          <p:nvPr/>
        </p:nvSpPr>
        <p:spPr>
          <a:xfrm>
            <a:off x="1283040" y="6387120"/>
            <a:ext cx="2336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b050"/>
                </a:solidFill>
                <a:latin typeface="Impact"/>
              </a:rPr>
              <a:t>2 968 464,04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7" name="CustomShape 13"/>
          <p:cNvSpPr/>
          <p:nvPr/>
        </p:nvSpPr>
        <p:spPr>
          <a:xfrm>
            <a:off x="804960" y="4939200"/>
            <a:ext cx="3175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b050"/>
                </a:solidFill>
                <a:latin typeface="Impact"/>
              </a:rPr>
              <a:t>4 452 696,06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1452960" y="3312000"/>
            <a:ext cx="1996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b050"/>
                </a:solidFill>
                <a:latin typeface="Impact"/>
              </a:rPr>
              <a:t>5 000 000 РУБ.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9" name="Рисунок 44" descr=""/>
          <p:cNvPicPr/>
          <p:nvPr/>
        </p:nvPicPr>
        <p:blipFill>
          <a:blip r:embed="rId13"/>
          <a:stretch/>
        </p:blipFill>
        <p:spPr>
          <a:xfrm>
            <a:off x="5073480" y="2047680"/>
            <a:ext cx="1027080" cy="801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13248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ПЕНСИЯ ПО ПОТЕРЕ КОРМИЛЬЦА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1" name="Рисунок 6" descr=""/>
          <p:cNvPicPr/>
          <p:nvPr/>
        </p:nvPicPr>
        <p:blipFill>
          <a:blip r:embed="rId1"/>
          <a:stretch/>
        </p:blipFill>
        <p:spPr>
          <a:xfrm>
            <a:off x="4067640" y="1623960"/>
            <a:ext cx="6564240" cy="549216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4314240" y="182664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РЯДОВОЙ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4314240" y="237456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СЕРЖАНТ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4314240" y="295524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ПРАПОРЩИК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4314240" y="354024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СТАРШИЙ ЛЕЙТЕНАНТ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4314240" y="411300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КАПИТАН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314240" y="466380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МАЙОР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4314240" y="525060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ПОДПОЛКОВНИК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4314240" y="584856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ПОЛКОВНИК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0" name="CustomShape 10"/>
          <p:cNvSpPr/>
          <p:nvPr/>
        </p:nvSpPr>
        <p:spPr>
          <a:xfrm>
            <a:off x="4314240" y="6436080"/>
            <a:ext cx="3347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ГЕНЕРАЛ-МАЙОР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1" name="CustomShape 11"/>
          <p:cNvSpPr/>
          <p:nvPr/>
        </p:nvSpPr>
        <p:spPr>
          <a:xfrm>
            <a:off x="8024760" y="354024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14 437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2" name="CustomShape 12"/>
          <p:cNvSpPr/>
          <p:nvPr/>
        </p:nvSpPr>
        <p:spPr>
          <a:xfrm>
            <a:off x="8024760" y="295524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12 309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3" name="CustomShape 13"/>
          <p:cNvSpPr/>
          <p:nvPr/>
        </p:nvSpPr>
        <p:spPr>
          <a:xfrm>
            <a:off x="8024760" y="237456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8 829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4" name="CustomShape 14"/>
          <p:cNvSpPr/>
          <p:nvPr/>
        </p:nvSpPr>
        <p:spPr>
          <a:xfrm>
            <a:off x="8024760" y="182664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6 792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5" name="CustomShape 15"/>
          <p:cNvSpPr/>
          <p:nvPr/>
        </p:nvSpPr>
        <p:spPr>
          <a:xfrm>
            <a:off x="8024760" y="4113000"/>
            <a:ext cx="238968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15 620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6" name="CustomShape 16"/>
          <p:cNvSpPr/>
          <p:nvPr/>
        </p:nvSpPr>
        <p:spPr>
          <a:xfrm>
            <a:off x="8024760" y="466380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17 041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7" name="CustomShape 17"/>
          <p:cNvSpPr/>
          <p:nvPr/>
        </p:nvSpPr>
        <p:spPr>
          <a:xfrm>
            <a:off x="8007480" y="525060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18 523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8" name="CustomShape 18"/>
          <p:cNvSpPr/>
          <p:nvPr/>
        </p:nvSpPr>
        <p:spPr>
          <a:xfrm>
            <a:off x="8024760" y="5848560"/>
            <a:ext cx="240696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21 137 РУБ.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09" name="CustomShape 19"/>
          <p:cNvSpPr/>
          <p:nvPr/>
        </p:nvSpPr>
        <p:spPr>
          <a:xfrm>
            <a:off x="8024760" y="6436080"/>
            <a:ext cx="238968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cf059"/>
                </a:solidFill>
                <a:latin typeface="Impact"/>
              </a:rPr>
              <a:t>29 101 РУБ.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10" name="Рисунок 42" descr=""/>
          <p:cNvPicPr/>
          <p:nvPr/>
        </p:nvPicPr>
        <p:blipFill>
          <a:blip r:embed="rId2"/>
          <a:stretch/>
        </p:blipFill>
        <p:spPr>
          <a:xfrm>
            <a:off x="91800" y="750600"/>
            <a:ext cx="3770280" cy="1188000"/>
          </a:xfrm>
          <a:prstGeom prst="rect">
            <a:avLst/>
          </a:prstGeom>
          <a:ln>
            <a:noFill/>
          </a:ln>
        </p:spPr>
      </p:pic>
      <p:pic>
        <p:nvPicPr>
          <p:cNvPr id="211" name="Рисунок 41" descr=""/>
          <p:cNvPicPr/>
          <p:nvPr/>
        </p:nvPicPr>
        <p:blipFill>
          <a:blip r:embed="rId3"/>
          <a:stretch/>
        </p:blipFill>
        <p:spPr>
          <a:xfrm>
            <a:off x="111240" y="2072880"/>
            <a:ext cx="3750840" cy="5042880"/>
          </a:xfrm>
          <a:prstGeom prst="rect">
            <a:avLst/>
          </a:prstGeom>
          <a:ln>
            <a:noFill/>
          </a:ln>
        </p:spPr>
      </p:pic>
      <p:sp>
        <p:nvSpPr>
          <p:cNvPr id="212" name="CustomShape 20"/>
          <p:cNvSpPr/>
          <p:nvPr/>
        </p:nvSpPr>
        <p:spPr>
          <a:xfrm>
            <a:off x="182160" y="2325960"/>
            <a:ext cx="3553920" cy="435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  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В РАЗМЕРЕ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50%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ОТ СООТВЕТСТВУЮЩИХ</a:t>
            </a:r>
            <a:r>
              <a:rPr b="0" lang="ru-RU" sz="2400" spc="-1" strike="noStrike">
                <a:solidFill>
                  <a:srgbClr val="000000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СУММ ДЕНЕЖНОГО ДОВОЛЬСТВИЯ ВОЕННОСЛУЖАЩЕГО: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ОКЛАД ЗА ВОИНСКОЕ ЗВАНИЕ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ОКЛАД ЗА ВОИНСКУЮ ДОЛЖНОСТЬ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ПРОЦЕНТНАЯ НАДБАВКА ЗА ВЫСЛУГУ ЛЕТ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3" name="CustomShape 21"/>
          <p:cNvSpPr/>
          <p:nvPr/>
        </p:nvSpPr>
        <p:spPr>
          <a:xfrm>
            <a:off x="182160" y="837000"/>
            <a:ext cx="35539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НА КАЖДОГО НЕТРУДОСПОСОБНОГО ЧЛЕНА СЕМЬИ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4" name="Рисунок 48" descr=""/>
          <p:cNvPicPr/>
          <p:nvPr/>
        </p:nvPicPr>
        <p:blipFill>
          <a:blip r:embed="rId4"/>
          <a:stretch/>
        </p:blipFill>
        <p:spPr>
          <a:xfrm>
            <a:off x="4067640" y="940680"/>
            <a:ext cx="6564240" cy="536400"/>
          </a:xfrm>
          <a:prstGeom prst="rect">
            <a:avLst/>
          </a:prstGeom>
          <a:ln>
            <a:noFill/>
          </a:ln>
        </p:spPr>
      </p:pic>
      <p:sp>
        <p:nvSpPr>
          <p:cNvPr id="215" name="CustomShape 22"/>
          <p:cNvSpPr/>
          <p:nvPr/>
        </p:nvSpPr>
        <p:spPr>
          <a:xfrm>
            <a:off x="4314240" y="934920"/>
            <a:ext cx="6117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СРЕДНИЙ РАЗМЕР ПЕНСИИ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21" descr=""/>
          <p:cNvPicPr/>
          <p:nvPr/>
        </p:nvPicPr>
        <p:blipFill>
          <a:blip r:embed="rId1"/>
          <a:stretch/>
        </p:blipFill>
        <p:spPr>
          <a:xfrm>
            <a:off x="1276920" y="5127480"/>
            <a:ext cx="9376920" cy="192312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4" descr=""/>
          <p:cNvPicPr/>
          <p:nvPr/>
        </p:nvPicPr>
        <p:blipFill>
          <a:blip r:embed="rId2"/>
          <a:stretch/>
        </p:blipFill>
        <p:spPr>
          <a:xfrm>
            <a:off x="110520" y="1248120"/>
            <a:ext cx="9490320" cy="189144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456120" y="1410840"/>
            <a:ext cx="87822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ПРЕДОСТАВЛЕНИЕ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КРЕДИТНЫХ КАНИКУЛ,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А В СЛУЧАЕ ГИБЕЛИ ИЛИ ПРИЗНАНИЯ УЧАСТНИКА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СВО  ИНВАЛИДОМ I ГРУППЫ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КРЕДИТНЫЕ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ОБЯЗАТЕЛЬСТВА</a:t>
            </a:r>
            <a:r>
              <a:rPr b="0" lang="ru-RU" sz="2400" spc="-1" strike="noStrike">
                <a:solidFill>
                  <a:srgbClr val="dbe1d3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УЧАСТНИКА И ЧЛЕНОВ ЕГО СЕМЬИ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ПРЕКРАЩАЮТСЯ.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9" name="Рисунок 18" descr=""/>
          <p:cNvPicPr/>
          <p:nvPr/>
        </p:nvPicPr>
        <p:blipFill>
          <a:blip r:embed="rId3"/>
          <a:stretch/>
        </p:blipFill>
        <p:spPr>
          <a:xfrm>
            <a:off x="4899600" y="3597480"/>
            <a:ext cx="1337040" cy="8942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20" name="CustomShape 2"/>
          <p:cNvSpPr/>
          <p:nvPr/>
        </p:nvSpPr>
        <p:spPr>
          <a:xfrm>
            <a:off x="1464840" y="5299200"/>
            <a:ext cx="88102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ПОЛНОЕ ДОСРОЧНОЕ ПОГАШЕНИЕ КРЕДИТОВ,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ПРЕДОСТАВЛЕННЫХ В РАМКАХ</a:t>
            </a:r>
            <a:r>
              <a:rPr b="0" lang="ru-RU" sz="2400" spc="-1" strike="noStrike">
                <a:solidFill>
                  <a:srgbClr val="000000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НАКОПИТЕЛЬНО-ИПОТЕЧНОЙ СИСТЕМЫ, ЛИБО ВЫПЛАТА НАКОПИТЕЛЬНЫХ СРЕДСТВ ЧЛЕНАМ СЕМЬИ ПОГИБШЕГО ВОЕННОСЛУЖАЩЕГО.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1" name="Рисунок 27" descr=""/>
          <p:cNvPicPr/>
          <p:nvPr/>
        </p:nvPicPr>
        <p:blipFill>
          <a:blip r:embed="rId4"/>
          <a:stretch/>
        </p:blipFill>
        <p:spPr>
          <a:xfrm>
            <a:off x="1276920" y="3579120"/>
            <a:ext cx="1391760" cy="9309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22" name="Рисунок 25" descr=""/>
          <p:cNvPicPr/>
          <p:nvPr/>
        </p:nvPicPr>
        <p:blipFill>
          <a:blip r:embed="rId5"/>
          <a:stretch/>
        </p:blipFill>
        <p:spPr>
          <a:xfrm>
            <a:off x="8083080" y="3560760"/>
            <a:ext cx="1391760" cy="93096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0" y="2484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СОЦИАЛЬНЫЕ ГАРАНТИИ ЧЛЕНОВ СЕМЕЙ УЧАСТНИКОВ СВО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13" descr=""/>
          <p:cNvPicPr/>
          <p:nvPr/>
        </p:nvPicPr>
        <p:blipFill>
          <a:blip r:embed="rId1"/>
          <a:stretch/>
        </p:blipFill>
        <p:spPr>
          <a:xfrm>
            <a:off x="126000" y="4272480"/>
            <a:ext cx="10495080" cy="2665080"/>
          </a:xfrm>
          <a:prstGeom prst="rect">
            <a:avLst/>
          </a:prstGeom>
          <a:ln>
            <a:noFill/>
          </a:ln>
        </p:spPr>
      </p:pic>
      <p:pic>
        <p:nvPicPr>
          <p:cNvPr id="225" name="Рисунок 4" descr=""/>
          <p:cNvPicPr/>
          <p:nvPr/>
        </p:nvPicPr>
        <p:blipFill>
          <a:blip r:embed="rId2"/>
          <a:stretch/>
        </p:blipFill>
        <p:spPr>
          <a:xfrm>
            <a:off x="126000" y="1119240"/>
            <a:ext cx="10495080" cy="292500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0" y="2484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СОЦИАЛЬНЫЕ ГАРАНТИИ ЧЛЕНОВ СЕМЕЙ УЧАСТНИКОВ СВО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2017440" y="1427760"/>
            <a:ext cx="82803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ПРИЕМ ДЕТЕЙ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ПОГИБШИХ И РАНЕНЫХ ВОЕННОСЛУЖАЩИХ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БЕЗ ВСТУПИТЕЛЬНЫХ ИСПЫТАНИЙ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 ПРЕЗИДЕНТСКИЕ КАДЕТСКИЕ, СУВОРОВСКИЕ,  НАХИМОВСКИЕ ВОЕННЫЕ УЧИЛИЩА, КАДЕТСКИЕ КОРПУСА,</a:t>
            </a:r>
            <a:r>
              <a:rPr b="0" lang="ru-RU" sz="2400" spc="-1" strike="noStrike">
                <a:solidFill>
                  <a:srgbClr val="000000"/>
                </a:solidFill>
                <a:latin typeface="Impact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ea5e10"/>
                </a:solidFill>
                <a:latin typeface="Impact"/>
              </a:rPr>
              <a:t>а также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 ВУЗЫ ПО 10 % КВОТЕ БЕЗ ЭКЗАМЕНОВ.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533520" y="4635720"/>
            <a:ext cx="76640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     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В ПЕРИОД УЧАСТИЯ В СПЕЦИАЛЬНОЙ ВОЕННОЙ ОПЕРАЦИИ ЗАНИМАЕМАЯ ДОЛЖНОСТЬ (РАБОЧЕЕ МЕСТО)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МОБИЛИЗОВАННОГО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СОХРАНЯЕТСЯ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РАСТОРЖЕНИЕ СЛУЖЕБНОГО КОНТРАКТА (ДОГОВОРА) НАНИМАТЕЛЯМ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ЗАПРЕЩЕНО.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9" name="Рисунок 10" descr=""/>
          <p:cNvPicPr/>
          <p:nvPr/>
        </p:nvPicPr>
        <p:blipFill>
          <a:blip r:embed="rId3"/>
          <a:stretch/>
        </p:blipFill>
        <p:spPr>
          <a:xfrm>
            <a:off x="680040" y="2134800"/>
            <a:ext cx="1337040" cy="8942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30" name="Рисунок 11" descr=""/>
          <p:cNvPicPr/>
          <p:nvPr/>
        </p:nvPicPr>
        <p:blipFill>
          <a:blip r:embed="rId4"/>
          <a:stretch/>
        </p:blipFill>
        <p:spPr>
          <a:xfrm>
            <a:off x="8668080" y="5204160"/>
            <a:ext cx="1027080" cy="801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Рисунок 11" descr=""/>
          <p:cNvPicPr/>
          <p:nvPr/>
        </p:nvPicPr>
        <p:blipFill>
          <a:blip r:embed="rId1"/>
          <a:stretch/>
        </p:blipFill>
        <p:spPr>
          <a:xfrm>
            <a:off x="0" y="914400"/>
            <a:ext cx="10764360" cy="628632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299520" y="1286640"/>
            <a:ext cx="101818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ДЛЯ ВОЕННОСЛУЖАЩИХ УСТАНОВЛЕНО ПРАВО НА ПОЛУЧЕНИЕ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СТАТУСА ВЕТЕРАНА БОЕВЫХ ДЕЙСТВИЙ</a:t>
            </a:r>
            <a:r>
              <a:rPr b="0" lang="ru-RU" sz="2400" spc="-1" strike="noStrike">
                <a:solidFill>
                  <a:srgbClr val="c9d3be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 СООТВЕТСТВУЮЩИХ МЕР СОЦИАЛЬНОЙ ПОДДЕРЖКИ: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3" name="Рисунок 19" descr=""/>
          <p:cNvPicPr/>
          <p:nvPr/>
        </p:nvPicPr>
        <p:blipFill>
          <a:blip r:embed="rId2"/>
          <a:stretch/>
        </p:blipFill>
        <p:spPr>
          <a:xfrm>
            <a:off x="1650600" y="5672880"/>
            <a:ext cx="1337040" cy="894240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3073680" y="4654800"/>
            <a:ext cx="7303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     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ДЕНЕЖНЫЕ ВЫПЛАТЫ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( ЕЖЕМЕСЯЧНО ПО 3 480 РУБ.)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073680" y="2486880"/>
            <a:ext cx="7303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КОМПЕНСАЦИЯ РАСХОДОВ НА ОПЛАТУ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ЖИЛЫХ ПОМЕЩЕНИЙ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</a:rPr>
              <a:t>(В РАЗМЕРЕ 50%)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3073680" y="5672880"/>
            <a:ext cx="7303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ПРЕИМУЩЕСТВО ПРИ ВСТУПЛЕНИИ В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ЖИЛИЩНЫЕ, ЖИЛИЩНО-СТРОИТЕЛЬНЫЕ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 ГАРАЖНЫЕ КООПЕРАТИВЫ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3073680" y="3624120"/>
            <a:ext cx="7303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  <a:ea typeface="Calibri"/>
              </a:rPr>
              <a:t>ЛЬГОТЫ ПО ПЕНСИОННОМУ ОБЕСПЕЧЕНИЮ </a:t>
            </a:r>
            <a:r>
              <a:rPr b="0" i="1" lang="ru-RU" sz="2400" spc="-1" strike="noStrike">
                <a:solidFill>
                  <a:srgbClr val="fcf059"/>
                </a:solidFill>
                <a:latin typeface="Impact"/>
                <a:ea typeface="Calibri"/>
              </a:rPr>
              <a:t>+32%  </a:t>
            </a:r>
            <a:br/>
            <a:r>
              <a:rPr b="0" i="1" lang="ru-RU" sz="2400" spc="-1" strike="noStrike">
                <a:solidFill>
                  <a:srgbClr val="fcf059"/>
                </a:solidFill>
                <a:latin typeface="Impact"/>
                <a:ea typeface="Calibri"/>
              </a:rPr>
              <a:t>( ОТ РАЗМЕРА СОЦИАЛЬНОЙ ПЕНСИИ)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8" name="Рисунок 21" descr=""/>
          <p:cNvPicPr/>
          <p:nvPr/>
        </p:nvPicPr>
        <p:blipFill>
          <a:blip r:embed="rId3"/>
          <a:stretch/>
        </p:blipFill>
        <p:spPr>
          <a:xfrm>
            <a:off x="1650600" y="4164480"/>
            <a:ext cx="1338480" cy="8938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239" name="CustomShape 6"/>
          <p:cNvSpPr/>
          <p:nvPr/>
        </p:nvSpPr>
        <p:spPr>
          <a:xfrm>
            <a:off x="0" y="2484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СОЦИАЛЬНЫЕ ГАРАНТИИ ВЕТЕРАНОВ БОЕВЫХ ДЕЙСТВИЙ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40" name="Рисунок 15" descr=""/>
          <p:cNvPicPr/>
          <p:nvPr/>
        </p:nvPicPr>
        <p:blipFill>
          <a:blip r:embed="rId4"/>
          <a:stretch/>
        </p:blipFill>
        <p:spPr>
          <a:xfrm>
            <a:off x="1652040" y="2423160"/>
            <a:ext cx="1337040" cy="8942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Рисунок 7" descr=""/>
          <p:cNvPicPr/>
          <p:nvPr/>
        </p:nvPicPr>
        <p:blipFill>
          <a:blip r:embed="rId1"/>
          <a:stretch/>
        </p:blipFill>
        <p:spPr>
          <a:xfrm>
            <a:off x="157680" y="898560"/>
            <a:ext cx="10468080" cy="619452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522360" y="1186200"/>
            <a:ext cx="9771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ДЛЯ ВОЕННОСЛУЖАЩИХ УСТАНОВЛЕНО ПРАВО НА ПОЛУЧЕНИЕ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СТАТУСА ВЕТЕРАНА БОЕВЫХ ДЕЙСТВИЙ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 СООТВЕТСТВУЮЩИХ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МЕР СОЦИАЛЬНОЙ ПОДДЕРЖКИ: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3" name="Рисунок 11" descr=""/>
          <p:cNvPicPr/>
          <p:nvPr/>
        </p:nvPicPr>
        <p:blipFill>
          <a:blip r:embed="rId2"/>
          <a:stretch/>
        </p:blipFill>
        <p:spPr>
          <a:xfrm>
            <a:off x="817920" y="4556880"/>
            <a:ext cx="1407600" cy="941400"/>
          </a:xfrm>
          <a:prstGeom prst="rect">
            <a:avLst/>
          </a:prstGeom>
          <a:ln>
            <a:noFill/>
          </a:ln>
        </p:spPr>
      </p:pic>
      <p:pic>
        <p:nvPicPr>
          <p:cNvPr id="244" name="Рисунок 26" descr=""/>
          <p:cNvPicPr/>
          <p:nvPr/>
        </p:nvPicPr>
        <p:blipFill>
          <a:blip r:embed="rId3"/>
          <a:stretch/>
        </p:blipFill>
        <p:spPr>
          <a:xfrm>
            <a:off x="1650960" y="5607720"/>
            <a:ext cx="1407600" cy="94140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3058560" y="5313600"/>
            <a:ext cx="7085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ЛЬГОТНОЕ ОБЕСПЕЧЕНИЕ ЖИЛЬЕМ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058560" y="5962320"/>
            <a:ext cx="71200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ПЕРВООЧЕРЕДНОЕ ПРАВО НА ПРИОБРЕТЕНИЕ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САДОВЫХ ЗЕМЕЛЬНЫХ УЧАСТКОВ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7" name="Рисунок 22" descr=""/>
          <p:cNvPicPr/>
          <p:nvPr/>
        </p:nvPicPr>
        <p:blipFill>
          <a:blip r:embed="rId4"/>
          <a:stretch/>
        </p:blipFill>
        <p:spPr>
          <a:xfrm>
            <a:off x="818280" y="2584080"/>
            <a:ext cx="1337040" cy="894240"/>
          </a:xfrm>
          <a:prstGeom prst="rect">
            <a:avLst/>
          </a:prstGeom>
          <a:ln>
            <a:noFill/>
          </a:ln>
        </p:spPr>
      </p:pic>
      <p:sp>
        <p:nvSpPr>
          <p:cNvPr id="248" name="CustomShape 4"/>
          <p:cNvSpPr/>
          <p:nvPr/>
        </p:nvSpPr>
        <p:spPr>
          <a:xfrm>
            <a:off x="3058560" y="2615760"/>
            <a:ext cx="7085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ПРАВО НА ПОЛУЧЕНИЕ МЕДИЦИНСКОЙ ПОМОЩИ В МЕДИЦИНСКИХ ОРГАНИЗАЦИЯХ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9" name="Рисунок 24" descr=""/>
          <p:cNvPicPr/>
          <p:nvPr/>
        </p:nvPicPr>
        <p:blipFill>
          <a:blip r:embed="rId5"/>
          <a:stretch/>
        </p:blipFill>
        <p:spPr>
          <a:xfrm>
            <a:off x="1650960" y="3573720"/>
            <a:ext cx="1407240" cy="941040"/>
          </a:xfrm>
          <a:prstGeom prst="rect">
            <a:avLst/>
          </a:prstGeom>
          <a:ln>
            <a:noFill/>
          </a:ln>
        </p:spPr>
      </p:pic>
      <p:sp>
        <p:nvSpPr>
          <p:cNvPr id="250" name="CustomShape 5"/>
          <p:cNvSpPr/>
          <p:nvPr/>
        </p:nvSpPr>
        <p:spPr>
          <a:xfrm>
            <a:off x="3058560" y="3611520"/>
            <a:ext cx="71200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ПРЕИМУЩЕСТВЕННОЕ ПОЛЬЗОВАНИЕ ВСЕМИ ВИДАМИ УСЛУГ УЧРЕЖДЕНИЙ СВЯЗИ, КУЛЬТУРНО-ПРОСВЕТИТЕЛЬСКИХ И СПОРТИВНО- ОЗДОРОВИТЕЛЬНЫХ УЧРЕЖДЕНИЙ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0" y="2484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СОЦИАЛЬНЫЕ ГАРАНТИИ ВЕТЕРАНОВ БОЕВЫХ ДЕЙСТВИЙ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7" descr=""/>
          <p:cNvPicPr/>
          <p:nvPr/>
        </p:nvPicPr>
        <p:blipFill>
          <a:blip r:embed="rId1"/>
          <a:stretch/>
        </p:blipFill>
        <p:spPr>
          <a:xfrm>
            <a:off x="0" y="1072080"/>
            <a:ext cx="10764360" cy="6123600"/>
          </a:xfrm>
          <a:prstGeom prst="rect">
            <a:avLst/>
          </a:prstGeom>
          <a:ln>
            <a:noFill/>
          </a:ln>
        </p:spPr>
      </p:pic>
      <p:sp>
        <p:nvSpPr>
          <p:cNvPr id="253" name="CustomShape 1"/>
          <p:cNvSpPr/>
          <p:nvPr/>
        </p:nvSpPr>
        <p:spPr>
          <a:xfrm>
            <a:off x="493920" y="1345320"/>
            <a:ext cx="9780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ДЛЯ ВОЕННОСЛУЖАЩИХ УСТАНОВЛЕНО ПРАВО НА ПОЛУЧЕНИЕ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СТАТУСА ВЕТЕРАНА БОЕВЫХ ДЕЙСТВИЙ </a:t>
            </a: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 СООТВЕТСТВУЮЩИХ МЕР СОЦИАЛЬНОЙ ПОДДЕРЖКИ: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4" name="Рисунок 20" descr=""/>
          <p:cNvPicPr/>
          <p:nvPr/>
        </p:nvPicPr>
        <p:blipFill>
          <a:blip r:embed="rId2"/>
          <a:stretch/>
        </p:blipFill>
        <p:spPr>
          <a:xfrm>
            <a:off x="2275920" y="2545560"/>
            <a:ext cx="1338480" cy="894960"/>
          </a:xfrm>
          <a:prstGeom prst="rect">
            <a:avLst/>
          </a:prstGeom>
          <a:ln>
            <a:noFill/>
          </a:ln>
        </p:spPr>
      </p:pic>
      <p:pic>
        <p:nvPicPr>
          <p:cNvPr id="255" name="Рисунок 21" descr=""/>
          <p:cNvPicPr/>
          <p:nvPr/>
        </p:nvPicPr>
        <p:blipFill>
          <a:blip r:embed="rId3"/>
          <a:stretch/>
        </p:blipFill>
        <p:spPr>
          <a:xfrm>
            <a:off x="891360" y="3403440"/>
            <a:ext cx="1330920" cy="89028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22" descr=""/>
          <p:cNvPicPr/>
          <p:nvPr/>
        </p:nvPicPr>
        <p:blipFill>
          <a:blip r:embed="rId4"/>
          <a:stretch/>
        </p:blipFill>
        <p:spPr>
          <a:xfrm>
            <a:off x="2318040" y="4294080"/>
            <a:ext cx="1330920" cy="890280"/>
          </a:xfrm>
          <a:prstGeom prst="rect">
            <a:avLst/>
          </a:prstGeom>
          <a:ln>
            <a:noFill/>
          </a:ln>
        </p:spPr>
      </p:pic>
      <p:pic>
        <p:nvPicPr>
          <p:cNvPr id="257" name="Рисунок 23" descr=""/>
          <p:cNvPicPr/>
          <p:nvPr/>
        </p:nvPicPr>
        <p:blipFill>
          <a:blip r:embed="rId5"/>
          <a:stretch/>
        </p:blipFill>
        <p:spPr>
          <a:xfrm>
            <a:off x="891360" y="4988520"/>
            <a:ext cx="1371240" cy="917280"/>
          </a:xfrm>
          <a:prstGeom prst="rect">
            <a:avLst/>
          </a:prstGeom>
          <a:ln>
            <a:noFill/>
          </a:ln>
        </p:spPr>
      </p:pic>
      <p:pic>
        <p:nvPicPr>
          <p:cNvPr id="258" name="Рисунок 24" descr=""/>
          <p:cNvPicPr/>
          <p:nvPr/>
        </p:nvPicPr>
        <p:blipFill>
          <a:blip r:embed="rId6"/>
          <a:stretch/>
        </p:blipFill>
        <p:spPr>
          <a:xfrm>
            <a:off x="2241360" y="5976360"/>
            <a:ext cx="1407600" cy="94140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3846960" y="2619720"/>
            <a:ext cx="6428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ОБЕСПЕЧЕНИЕ ПРОТЕЗАМИ И 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ПРОТЕЗНО-ОРТОПЕДИЧЕСКИМИ ИЗДЕЛИЯМИ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846960" y="3522600"/>
            <a:ext cx="6428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ВНЕКОНКУРСНОЕ ПОСТУПЛЕНИЕ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 ВУЗЫ (В ПРЕДЕЛАХ КВОТЫ)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3846960" y="4353480"/>
            <a:ext cx="6428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ПРОФЕССИОНАЛЬНОЕ ОБУЧЕНИЕ ЗА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СЧЕТ СРЕДСТВ РАБОТОДАТЕЛЯ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3846960" y="5189760"/>
            <a:ext cx="6428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ИСПОЛЬЗОВАНИЕ ОТПУСКА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 УДОБНОЕ ВРЕМЯ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3" name="CustomShape 6"/>
          <p:cNvSpPr/>
          <p:nvPr/>
        </p:nvSpPr>
        <p:spPr>
          <a:xfrm>
            <a:off x="3846960" y="6064200"/>
            <a:ext cx="64281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ВНЕОЧЕРЕДНОЕ ПРИОБРЕТЕНИЕ БИЛЕТОВ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НА ВСЕ ВИДЫ ТРАНСПОРТА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4" name="CustomShape 7"/>
          <p:cNvSpPr/>
          <p:nvPr/>
        </p:nvSpPr>
        <p:spPr>
          <a:xfrm>
            <a:off x="0" y="2484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СОЦИАЛЬНЫЕ ГАРАНТИИ ВЕТЕРАНОВ БОЕВЫХ ДЕЙСТВИЙ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9" descr=""/>
          <p:cNvPicPr/>
          <p:nvPr/>
        </p:nvPicPr>
        <p:blipFill>
          <a:blip r:embed="rId1"/>
          <a:stretch/>
        </p:blipFill>
        <p:spPr>
          <a:xfrm>
            <a:off x="5382360" y="634320"/>
            <a:ext cx="5382000" cy="493056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8" descr=""/>
          <p:cNvPicPr/>
          <p:nvPr/>
        </p:nvPicPr>
        <p:blipFill>
          <a:blip r:embed="rId2"/>
          <a:stretch/>
        </p:blipFill>
        <p:spPr>
          <a:xfrm>
            <a:off x="0" y="634320"/>
            <a:ext cx="5218200" cy="656604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0" y="1206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ЦЕЛИ И ЗАДАЧИ СПЕЦИАЛЬНОЙ ВОЕННОЙ ОПЕРАЦИИ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54" name="Рисунок 7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420320" y="4963680"/>
            <a:ext cx="3344040" cy="223668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134280" y="838440"/>
            <a:ext cx="5083920" cy="66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ea5e10"/>
                </a:solidFill>
                <a:uFillTx/>
                <a:latin typeface="Book Antiqua"/>
              </a:rPr>
              <a:t>ЗАДАЧИ СПЕЦИАЛЬНОЙ ВОЕННОЙ ОПЕРАЦИИ: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РАЗОРУЖЕНИЕ АГРЕССИВНЫХ СТРУКТУР УКРАИНЫ, НЕСУЩИХ ОПАСНОСТЬ МИРНОМУ СОСУЩЕСТВОВАНИЮ;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ДЕМИЛИТАРИЗАЦИЯ И ДЕНАЦИФИКАЦИЯ (ЧИСТКА ОТ НАЦИСКОЙ ИДЕОЛОГИИ) УКРАИНЫ;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ПОКОНЧИТЬ С НЕОФАШИЗМОМ, КОТОРЫЙ ПОДНЯЛ ГОЛОВУ НА УКРАИНЕ ПОСЛЕ ТОГО, КАК БЫЛ РАЗГРОМЛЕН В ВЕЛИКОЙ ОТЕЧЕСТВЕННОЙ ВОЙНЕ;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НЕДОПУЩЕНИЕ ВОЕННЫХ УГРОЗ НА ГРАНИЦЕ РОССИЙСКОЙ ФЕДЕРАЦИИ;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ВЫЯВЛЕНИЕ И НАКАЗАНИЕ ЛИЦ, СОВЕРШИВШИХ ПРЕСТУПЛЕНИЯ ПРОТИВ МИРНОГО НАСЕЛЕНИЯ УКРАИНЫ И ГРАЖДАН РОССИЙСКОЙ ФЕДЕРАЦИИ С ПРИВЛЕЧЕНИЕМ СУДОВ РОССИЙСКОЙ ФЕДЕРАЦИИ.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5549400" y="837720"/>
            <a:ext cx="5083920" cy="52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 u="sng">
                <a:solidFill>
                  <a:srgbClr val="ea5e10"/>
                </a:solidFill>
                <a:uFillTx/>
                <a:latin typeface="Book Antiqua"/>
              </a:rPr>
              <a:t>ЦЕЛИ СПЕЦИАЛЬНОЙ ВОЕННОЙ ОПЕРАЦИИ: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ЗАЩИТА МИРНОГО НАСЕЛЕНИЯ ДНР И ЛНР, НА ПРОТЯЖЕНИИ ВОСЬМИ ЛЕТ ПОДВЕРГАЮЩЕГОСЯ ГЕНОЦИДУ СО СТОРОНЫ КИЕВСКОГО РУКОВОДСТВА;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ЗАЩИТА «РУССКОГО МИРА»;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ЛИКВИДАЦЯ НЕОФАШИЗМА;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НЕДОПУЩЕНИЕ РАЗМЕЩЕНИЯ ЯДЕРНОГО ОРУЖИЯ НА ТЕРРИТОРИИ УКРАИНЫ;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1" i="1" lang="ru-RU" sz="1600" spc="-1" strike="noStrike">
                <a:solidFill>
                  <a:srgbClr val="fcf059"/>
                </a:solidFill>
                <a:latin typeface="Book Antiqua"/>
              </a:rPr>
              <a:t>НЕДОПУЩЕНИЕ РАЗМЕЩЕНИЯ ВОЕННЫХ БАЗ НАТО НА ТЕРРИТОРИИ УКРАИНЫ, КАК ПРЯМОЙ УГРОЗЫ БЕЗОПАСНОСТИ РОССИЙСКОЙ ФЕДЕРАЦИИ.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3822120" y="2604600"/>
            <a:ext cx="3119760" cy="441144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7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420320" y="4963680"/>
            <a:ext cx="3344040" cy="2236680"/>
          </a:xfrm>
          <a:prstGeom prst="rect">
            <a:avLst/>
          </a:prstGeom>
          <a:ln>
            <a:noFill/>
          </a:ln>
        </p:spPr>
      </p:pic>
      <p:pic>
        <p:nvPicPr>
          <p:cNvPr id="59" name="Рисунок 48" descr=""/>
          <p:cNvPicPr/>
          <p:nvPr/>
        </p:nvPicPr>
        <p:blipFill>
          <a:blip r:embed="rId3"/>
          <a:stretch/>
        </p:blipFill>
        <p:spPr>
          <a:xfrm>
            <a:off x="0" y="781560"/>
            <a:ext cx="10579320" cy="91800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7" descr=""/>
          <p:cNvPicPr/>
          <p:nvPr/>
        </p:nvPicPr>
        <p:blipFill>
          <a:blip r:embed="rId4"/>
          <a:stretch/>
        </p:blipFill>
        <p:spPr>
          <a:xfrm>
            <a:off x="313560" y="2604600"/>
            <a:ext cx="3345480" cy="165168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63080" y="1009800"/>
            <a:ext cx="10004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В СООТВЕТСТВИИ С ФЕДЕРАЛЬНЫМ ЗАКОНОМ  № 53-ФЗ  1998 Г.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511920" y="2745720"/>
            <a:ext cx="294840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ГРАЖДАНЕ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В ВОЗРАСТЕ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 </a:t>
            </a: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ДО 50 ЛЕТ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63" name="Рисунок 26" descr=""/>
          <p:cNvPicPr/>
          <p:nvPr/>
        </p:nvPicPr>
        <p:blipFill>
          <a:blip r:embed="rId5"/>
          <a:stretch/>
        </p:blipFill>
        <p:spPr>
          <a:xfrm>
            <a:off x="7130880" y="2523960"/>
            <a:ext cx="3364560" cy="160632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27" descr=""/>
          <p:cNvPicPr/>
          <p:nvPr/>
        </p:nvPicPr>
        <p:blipFill>
          <a:blip r:embed="rId6"/>
          <a:stretch/>
        </p:blipFill>
        <p:spPr>
          <a:xfrm>
            <a:off x="182160" y="4635000"/>
            <a:ext cx="3597480" cy="1907280"/>
          </a:xfrm>
          <a:prstGeom prst="rect">
            <a:avLst/>
          </a:prstGeom>
          <a:ln>
            <a:noFill/>
          </a:ln>
        </p:spPr>
      </p:pic>
      <p:pic>
        <p:nvPicPr>
          <p:cNvPr id="65" name="Рисунок 28" descr=""/>
          <p:cNvPicPr/>
          <p:nvPr/>
        </p:nvPicPr>
        <p:blipFill>
          <a:blip r:embed="rId7"/>
          <a:stretch/>
        </p:blipFill>
        <p:spPr>
          <a:xfrm>
            <a:off x="7130880" y="4635000"/>
            <a:ext cx="3364560" cy="819360"/>
          </a:xfrm>
          <a:prstGeom prst="rect">
            <a:avLst/>
          </a:prstGeom>
          <a:ln>
            <a:noFill/>
          </a:ln>
        </p:spPr>
      </p:pic>
      <p:sp>
        <p:nvSpPr>
          <p:cNvPr id="66" name="CustomShape 3"/>
          <p:cNvSpPr/>
          <p:nvPr/>
        </p:nvSpPr>
        <p:spPr>
          <a:xfrm>
            <a:off x="7305480" y="2633400"/>
            <a:ext cx="301536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ГРАЖДАНЕ В ВОЗРАСТЕ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 </a:t>
            </a: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СТАРШЕ 50 ЛЕТ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7305480" y="4810320"/>
            <a:ext cx="3015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11  МЕСЯЦЕВ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8" name="CustomShape 5"/>
          <p:cNvSpPr/>
          <p:nvPr/>
        </p:nvSpPr>
        <p:spPr>
          <a:xfrm>
            <a:off x="320040" y="1806120"/>
            <a:ext cx="99396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2000" spc="-1" strike="noStrike">
                <a:solidFill>
                  <a:srgbClr val="ffc000"/>
                </a:solidFill>
                <a:latin typeface="Impact"/>
              </a:rPr>
              <a:t>На военную службу по контракту могут поступать граждане старше 18 лет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000" spc="-1" strike="noStrike">
                <a:solidFill>
                  <a:srgbClr val="ffc000"/>
                </a:solidFill>
                <a:latin typeface="Impact"/>
              </a:rPr>
              <a:t>и годные по состоянию здоровья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9" name="CustomShape 6"/>
          <p:cNvSpPr/>
          <p:nvPr/>
        </p:nvSpPr>
        <p:spPr>
          <a:xfrm>
            <a:off x="0" y="12060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СРОКИ  ЗАКЛЮЧЕНИЯ  КОНТРАКТА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0" name="CustomShape 7"/>
          <p:cNvSpPr/>
          <p:nvPr/>
        </p:nvSpPr>
        <p:spPr>
          <a:xfrm>
            <a:off x="443520" y="4853160"/>
            <a:ext cx="30859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ea5e10"/>
                </a:solidFill>
                <a:latin typeface="Impact"/>
              </a:rPr>
              <a:t>11  МЕСЯЦЕВ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ea5e10"/>
                </a:solidFill>
                <a:latin typeface="Impact"/>
              </a:rPr>
              <a:t>ПЕРВЫЙ  КОНТРАКТ – НА 2 ГОДА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ea5e10"/>
                </a:solidFill>
                <a:latin typeface="Impact"/>
              </a:rPr>
              <a:t>НОВЫЙ  КОНТРАКТ – НА 1 ГОД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57" descr=""/>
          <p:cNvPicPr/>
          <p:nvPr/>
        </p:nvPicPr>
        <p:blipFill>
          <a:blip r:embed="rId1"/>
          <a:stretch/>
        </p:blipFill>
        <p:spPr>
          <a:xfrm>
            <a:off x="3526560" y="1229760"/>
            <a:ext cx="7149600" cy="462960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182160" y="-5400"/>
            <a:ext cx="105825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ДЕНЕЖНОЕ ДОВОЛЬСТВИЕ ДО УБЫТИЯ В РАЙОН СВО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73" name="Рисунок 7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792920" y="5212800"/>
            <a:ext cx="2971800" cy="198756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42" descr=""/>
          <p:cNvPicPr/>
          <p:nvPr/>
        </p:nvPicPr>
        <p:blipFill>
          <a:blip r:embed="rId3"/>
          <a:stretch/>
        </p:blipFill>
        <p:spPr>
          <a:xfrm>
            <a:off x="268920" y="4476240"/>
            <a:ext cx="3043440" cy="272412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41" descr=""/>
          <p:cNvPicPr/>
          <p:nvPr/>
        </p:nvPicPr>
        <p:blipFill>
          <a:blip r:embed="rId4"/>
          <a:stretch/>
        </p:blipFill>
        <p:spPr>
          <a:xfrm>
            <a:off x="196920" y="649800"/>
            <a:ext cx="3168360" cy="350568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290880" y="860040"/>
            <a:ext cx="2975040" cy="31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БАЗОВЫЕ ВЫПЛАТЫ: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0" i="1" lang="ru-RU" sz="2000" spc="-1" strike="noStrike">
                <a:solidFill>
                  <a:srgbClr val="fcf059"/>
                </a:solidFill>
                <a:latin typeface="Impact"/>
              </a:rPr>
              <a:t>ОКЛАД ПО ВОИНСКОМУ ЗВАНИЮ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0" i="1" lang="ru-RU" sz="2000" spc="-1" strike="noStrike">
                <a:solidFill>
                  <a:srgbClr val="fcf059"/>
                </a:solidFill>
                <a:latin typeface="Impact"/>
              </a:rPr>
              <a:t>ОКЛАД ПО ВОИНСКОЙ ДОЛЖНОСТИ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fcf059"/>
              </a:buClr>
              <a:buFont typeface="Wingdings" charset="2"/>
              <a:buChar char=""/>
            </a:pPr>
            <a:r>
              <a:rPr b="0" i="1" lang="ru-RU" sz="2000" spc="-1" strike="noStrike">
                <a:solidFill>
                  <a:srgbClr val="fcf059"/>
                </a:solidFill>
                <a:latin typeface="Impact"/>
              </a:rPr>
              <a:t>ПРОЦЕНТНАЯ НАДБАВКА ЗА ВЫСЛУГУ ЛЕТ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77" name="Рисунок 48" descr=""/>
          <p:cNvPicPr/>
          <p:nvPr/>
        </p:nvPicPr>
        <p:blipFill>
          <a:blip r:embed="rId5"/>
          <a:stretch/>
        </p:blipFill>
        <p:spPr>
          <a:xfrm>
            <a:off x="3466440" y="543960"/>
            <a:ext cx="7112880" cy="685440"/>
          </a:xfrm>
          <a:prstGeom prst="rect">
            <a:avLst/>
          </a:prstGeom>
          <a:ln>
            <a:noFill/>
          </a:ln>
        </p:spPr>
      </p:pic>
      <p:sp>
        <p:nvSpPr>
          <p:cNvPr id="78" name="CustomShape 3"/>
          <p:cNvSpPr/>
          <p:nvPr/>
        </p:nvSpPr>
        <p:spPr>
          <a:xfrm>
            <a:off x="3526560" y="649800"/>
            <a:ext cx="6984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СРЕДНИЙ РАЗМЕР ДЕНЕЖНОГО ДОВОЛЬСТВИЯ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68200" y="4658400"/>
            <a:ext cx="3020400" cy="237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ЕЖЕМЕСЯЧНАЯ НАДБАВКА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ea5e10"/>
                </a:solidFill>
                <a:latin typeface="Impact"/>
              </a:rPr>
              <a:t>ЗА ОСОБЫЕ ДОСТИЖЕНИЯ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ea5e10"/>
                </a:solidFill>
                <a:latin typeface="Impact"/>
              </a:rPr>
              <a:t>В СЛУЖБЕ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b0f0"/>
                </a:solidFill>
                <a:latin typeface="Impact"/>
              </a:rPr>
              <a:t> </a:t>
            </a:r>
            <a:r>
              <a:rPr b="0" lang="ru-RU" sz="3200" spc="-1" strike="noStrike">
                <a:solidFill>
                  <a:srgbClr val="00b0f0"/>
                </a:solidFill>
                <a:latin typeface="Impact"/>
              </a:rPr>
              <a:t>60 %</a:t>
            </a:r>
            <a:r>
              <a:rPr b="0" i="1" lang="ru-RU" sz="3200" spc="-1" strike="noStrike">
                <a:solidFill>
                  <a:srgbClr val="00b0f0"/>
                </a:solidFill>
                <a:latin typeface="Impact"/>
              </a:rPr>
              <a:t>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cf059"/>
                </a:solidFill>
                <a:latin typeface="Impact"/>
              </a:rPr>
              <a:t>К ОКЛАДУ ПО ВОИНСКОЙ ДОЛЖНОСТИ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fcf059"/>
                </a:solidFill>
                <a:latin typeface="Impact"/>
              </a:rPr>
              <a:t>(НАЧИСЛЯЕТСЯ ПО НЕСКОЛЬКИМ ОСНОВАНИЯМ, КОТОРЫЕ СУММИРУЮТСЯ И МОЖЕТ СОСТАВЛЯТЬ  </a:t>
            </a:r>
            <a:r>
              <a:rPr b="0" lang="ru-RU" sz="1200" spc="-1" strike="noStrike">
                <a:solidFill>
                  <a:srgbClr val="fcf059"/>
                </a:solidFill>
                <a:latin typeface="Impact"/>
              </a:rPr>
              <a:t>БОЛЕЕ 100 %)</a:t>
            </a:r>
            <a:r>
              <a:rPr b="0" lang="ru-RU" sz="1100" spc="-1" strike="noStrike">
                <a:solidFill>
                  <a:srgbClr val="fcf059"/>
                </a:solidFill>
                <a:latin typeface="Impact"/>
              </a:rPr>
              <a:t> </a:t>
            </a:r>
            <a:endParaRPr b="0" lang="ru-RU" sz="1100" spc="-1" strike="noStrike">
              <a:latin typeface="Arial"/>
            </a:endParaRPr>
          </a:p>
        </p:txBody>
      </p:sp>
      <p:pic>
        <p:nvPicPr>
          <p:cNvPr id="80" name="Рисунок 58" descr=""/>
          <p:cNvPicPr/>
          <p:nvPr/>
        </p:nvPicPr>
        <p:blipFill>
          <a:blip r:embed="rId6"/>
          <a:stretch/>
        </p:blipFill>
        <p:spPr>
          <a:xfrm>
            <a:off x="3988080" y="1418760"/>
            <a:ext cx="892080" cy="68292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59" descr=""/>
          <p:cNvPicPr/>
          <p:nvPr/>
        </p:nvPicPr>
        <p:blipFill>
          <a:blip r:embed="rId7"/>
          <a:stretch/>
        </p:blipFill>
        <p:spPr>
          <a:xfrm>
            <a:off x="3988080" y="2543040"/>
            <a:ext cx="902160" cy="69084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60" descr=""/>
          <p:cNvPicPr/>
          <p:nvPr/>
        </p:nvPicPr>
        <p:blipFill>
          <a:blip r:embed="rId8"/>
          <a:stretch/>
        </p:blipFill>
        <p:spPr>
          <a:xfrm>
            <a:off x="3978000" y="3553200"/>
            <a:ext cx="902160" cy="69084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61" descr=""/>
          <p:cNvPicPr/>
          <p:nvPr/>
        </p:nvPicPr>
        <p:blipFill>
          <a:blip r:embed="rId9"/>
          <a:stretch/>
        </p:blipFill>
        <p:spPr>
          <a:xfrm>
            <a:off x="3988080" y="4690080"/>
            <a:ext cx="892080" cy="667800"/>
          </a:xfrm>
          <a:prstGeom prst="rect">
            <a:avLst/>
          </a:prstGeom>
          <a:ln>
            <a:noFill/>
          </a:ln>
        </p:spPr>
      </p:pic>
      <p:sp>
        <p:nvSpPr>
          <p:cNvPr id="84" name="CustomShape 5"/>
          <p:cNvSpPr/>
          <p:nvPr/>
        </p:nvSpPr>
        <p:spPr>
          <a:xfrm>
            <a:off x="4880520" y="1418760"/>
            <a:ext cx="29120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СОЛДАТ И СЕРЖАНТОВ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7792920" y="1557360"/>
            <a:ext cx="2061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41 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51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ТЫСЯЧИ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" name="CustomShape 7"/>
          <p:cNvSpPr/>
          <p:nvPr/>
        </p:nvSpPr>
        <p:spPr>
          <a:xfrm>
            <a:off x="4890600" y="2543040"/>
            <a:ext cx="2836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ПРАПОРЩИКОВ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" name="CustomShape 8"/>
          <p:cNvSpPr/>
          <p:nvPr/>
        </p:nvSpPr>
        <p:spPr>
          <a:xfrm>
            <a:off x="7966080" y="2681640"/>
            <a:ext cx="1714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51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71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ТЫСЯЧИ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8" name="CustomShape 9"/>
          <p:cNvSpPr/>
          <p:nvPr/>
        </p:nvSpPr>
        <p:spPr>
          <a:xfrm>
            <a:off x="4890600" y="4630680"/>
            <a:ext cx="2859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СТАРШИХ ОФИЦЕРОВ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CustomShape 10"/>
          <p:cNvSpPr/>
          <p:nvPr/>
        </p:nvSpPr>
        <p:spPr>
          <a:xfrm>
            <a:off x="7966080" y="4792680"/>
            <a:ext cx="1714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80 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91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ТЫСЯЧИ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0" name="CustomShape 11"/>
          <p:cNvSpPr/>
          <p:nvPr/>
        </p:nvSpPr>
        <p:spPr>
          <a:xfrm>
            <a:off x="4880520" y="3553200"/>
            <a:ext cx="2807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МЛАДШИХ ОФИЦЕРОВ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12"/>
          <p:cNvSpPr/>
          <p:nvPr/>
        </p:nvSpPr>
        <p:spPr>
          <a:xfrm>
            <a:off x="8027640" y="3709800"/>
            <a:ext cx="1590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71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80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57" descr=""/>
          <p:cNvPicPr/>
          <p:nvPr/>
        </p:nvPicPr>
        <p:blipFill>
          <a:blip r:embed="rId1"/>
          <a:stretch/>
        </p:blipFill>
        <p:spPr>
          <a:xfrm>
            <a:off x="92520" y="1529280"/>
            <a:ext cx="10579320" cy="16236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491400" y="1698120"/>
            <a:ext cx="614088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cf059"/>
                </a:solidFill>
                <a:latin typeface="Impact"/>
              </a:rPr>
              <a:t>Установить гражданам Российской Федерации которые заключили в период проведения специальной военной операции контракт о прохождении военной службы  в Вооруженных Силах Российской Федерации сроком  </a:t>
            </a:r>
            <a:r>
              <a:rPr b="0" lang="ru-RU" sz="1600" spc="-1" strike="noStrike">
                <a:solidFill>
                  <a:srgbClr val="ffffff"/>
                </a:solidFill>
                <a:latin typeface="Impact"/>
              </a:rPr>
              <a:t>на один год и более</a:t>
            </a:r>
            <a:r>
              <a:rPr b="0" lang="ru-RU" sz="1600" spc="-1" strike="noStrike">
                <a:solidFill>
                  <a:srgbClr val="fcf059"/>
                </a:solidFill>
                <a:latin typeface="Impact"/>
              </a:rPr>
              <a:t>, единовременную выплату в размере 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4" name="Рисунок 22" descr=""/>
          <p:cNvPicPr/>
          <p:nvPr/>
        </p:nvPicPr>
        <p:blipFill>
          <a:blip r:embed="rId2"/>
          <a:stretch/>
        </p:blipFill>
        <p:spPr>
          <a:xfrm>
            <a:off x="92520" y="4587840"/>
            <a:ext cx="10579320" cy="149436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433440" y="4550040"/>
            <a:ext cx="614088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cf059"/>
                </a:solidFill>
                <a:latin typeface="Impact"/>
              </a:rPr>
              <a:t>Единовременная денежная выплата пребывающим в запасе и заключившим контракт о прохождении военной службы в </a:t>
            </a:r>
            <a:r>
              <a:rPr b="0" lang="ru-RU" sz="1600" spc="-1" strike="noStrike">
                <a:solidFill>
                  <a:srgbClr val="ffffff"/>
                </a:solidFill>
                <a:latin typeface="Impact"/>
              </a:rPr>
              <a:t>именных подразделениях </a:t>
            </a:r>
            <a:r>
              <a:rPr b="0" lang="ru-RU" sz="1600" spc="-1" strike="noStrike">
                <a:solidFill>
                  <a:srgbClr val="fcf059"/>
                </a:solidFill>
                <a:latin typeface="Impact"/>
              </a:rPr>
              <a:t>зоне проведения специальной военной операции, проводимой Вооруженными силами Российской Федерации на территориях Украины, ДНР, ЛНР с 24 февраля 2022 года в размере.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96" name="Рисунок 48" descr=""/>
          <p:cNvPicPr/>
          <p:nvPr/>
        </p:nvPicPr>
        <p:blipFill>
          <a:blip r:embed="rId3"/>
          <a:stretch/>
        </p:blipFill>
        <p:spPr>
          <a:xfrm>
            <a:off x="1324440" y="781560"/>
            <a:ext cx="8134560" cy="58968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497600" y="856800"/>
            <a:ext cx="7787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В СООТВЕТСТВИИ С УКАЗОМ ПРЕЗИДЕНТА РФ  № 787 ОТ  02  НОЯБРЯ 2022 Г.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0" y="13644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ДОПОЛНИТЕЛЬНЫЕ   ВЫПЛАТЫ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6632640" y="1882800"/>
            <a:ext cx="37519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ffc000"/>
                </a:solidFill>
                <a:latin typeface="Impact"/>
              </a:rPr>
              <a:t>195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0" name="Рисунок 21" descr=""/>
          <p:cNvPicPr/>
          <p:nvPr/>
        </p:nvPicPr>
        <p:blipFill>
          <a:blip r:embed="rId4"/>
          <a:stretch/>
        </p:blipFill>
        <p:spPr>
          <a:xfrm>
            <a:off x="92520" y="3452760"/>
            <a:ext cx="10579320" cy="992880"/>
          </a:xfrm>
          <a:prstGeom prst="rect">
            <a:avLst/>
          </a:prstGeom>
          <a:ln>
            <a:noFill/>
          </a:ln>
        </p:spPr>
      </p:pic>
      <p:sp>
        <p:nvSpPr>
          <p:cNvPr id="101" name="CustomShape 6"/>
          <p:cNvSpPr/>
          <p:nvPr/>
        </p:nvSpPr>
        <p:spPr>
          <a:xfrm>
            <a:off x="379800" y="3601080"/>
            <a:ext cx="100047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В СООТВЕТСТВИИ С ПОСТАНОВЛЕНИЕМ ПРАВИТЕЛЬСТВА НИЖЕГОРОДСКОЙ ОБЛАСТИ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 № </a:t>
            </a: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548 ОТ  26  ИЮЛЯ 2022 Г.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6632640" y="4664160"/>
            <a:ext cx="37519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ffc000"/>
                </a:solidFill>
                <a:latin typeface="Impact"/>
              </a:rPr>
              <a:t>300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5" descr=""/>
          <p:cNvPicPr/>
          <p:nvPr/>
        </p:nvPicPr>
        <p:blipFill>
          <a:blip r:embed="rId1"/>
          <a:stretch/>
        </p:blipFill>
        <p:spPr>
          <a:xfrm>
            <a:off x="4369680" y="756720"/>
            <a:ext cx="6306480" cy="484380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4" descr=""/>
          <p:cNvPicPr/>
          <p:nvPr/>
        </p:nvPicPr>
        <p:blipFill>
          <a:blip r:embed="rId2"/>
          <a:stretch/>
        </p:blipFill>
        <p:spPr>
          <a:xfrm>
            <a:off x="428400" y="756720"/>
            <a:ext cx="3535920" cy="370440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9" descr=""/>
          <p:cNvPicPr/>
          <p:nvPr/>
        </p:nvPicPr>
        <p:blipFill>
          <a:blip r:embed="rId3"/>
          <a:stretch/>
        </p:blipFill>
        <p:spPr>
          <a:xfrm rot="226800">
            <a:off x="232200" y="4736160"/>
            <a:ext cx="3828240" cy="172908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6" descr=""/>
          <p:cNvPicPr/>
          <p:nvPr/>
        </p:nvPicPr>
        <p:blipFill>
          <a:blip r:embed="rId4"/>
          <a:stretch/>
        </p:blipFill>
        <p:spPr>
          <a:xfrm>
            <a:off x="4740840" y="1112040"/>
            <a:ext cx="850680" cy="65124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7" descr=""/>
          <p:cNvPicPr/>
          <p:nvPr/>
        </p:nvPicPr>
        <p:blipFill>
          <a:blip r:embed="rId5"/>
          <a:stretch/>
        </p:blipFill>
        <p:spPr>
          <a:xfrm>
            <a:off x="4742640" y="2301840"/>
            <a:ext cx="850680" cy="65124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8" descr=""/>
          <p:cNvPicPr/>
          <p:nvPr/>
        </p:nvPicPr>
        <p:blipFill>
          <a:blip r:embed="rId6"/>
          <a:stretch/>
        </p:blipFill>
        <p:spPr>
          <a:xfrm>
            <a:off x="4742640" y="3436200"/>
            <a:ext cx="851400" cy="65196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19" descr=""/>
          <p:cNvPicPr/>
          <p:nvPr/>
        </p:nvPicPr>
        <p:blipFill>
          <a:blip r:embed="rId7"/>
          <a:stretch/>
        </p:blipFill>
        <p:spPr>
          <a:xfrm>
            <a:off x="4742640" y="4570200"/>
            <a:ext cx="851760" cy="63756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675720" y="1568160"/>
            <a:ext cx="3023280" cy="27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СУТОЧНЫЕ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b0f0"/>
                </a:solidFill>
                <a:latin typeface="Impact"/>
              </a:rPr>
              <a:t>4 240 РУБЛЕЙ В СУТКИ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2 ОКЛАДА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ПО ВОИНСКОЙ ДОЛЖНОСТИ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ВОЕННОСЛУЖАЩЕГО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ЗА МЕСЯЦ УЧАСТИЯ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cf059"/>
                </a:solidFill>
                <a:latin typeface="Impact"/>
              </a:rPr>
              <a:t>В СВО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842440" y="1020600"/>
            <a:ext cx="2476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СОЛДАТ И СЕРЖАНТОВ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8318880" y="1159200"/>
            <a:ext cx="2148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194 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214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882760" y="2165760"/>
            <a:ext cx="23529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ПРАПОРЩИКОВ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8597880" y="2301840"/>
            <a:ext cx="1590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214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246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5896800" y="4427640"/>
            <a:ext cx="2462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СТАРШИХ ОФИЦЕРОВ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8597880" y="4566240"/>
            <a:ext cx="1590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260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276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5842440" y="3300840"/>
            <a:ext cx="25711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УРОВЕНЬ ДЕНЕЖНОГО ДОВОЛЬСТВИЯ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cf059"/>
                </a:solidFill>
                <a:latin typeface="Impact"/>
              </a:rPr>
              <a:t>МЛАДШИХ ОФИЦЕРОВ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8597880" y="3440520"/>
            <a:ext cx="1590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ОТ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246</a:t>
            </a: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  ДО </a:t>
            </a:r>
            <a:r>
              <a:rPr b="0" i="1" lang="ru-RU" sz="1800" spc="-1" strike="noStrike">
                <a:solidFill>
                  <a:srgbClr val="ffc000"/>
                </a:solidFill>
                <a:latin typeface="Impact"/>
              </a:rPr>
              <a:t>260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78411"/>
                </a:solidFill>
                <a:latin typeface="Impact"/>
              </a:rPr>
              <a:t>ТЫСЯЧ РУБЛЕЙ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0" y="7956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ДЕНЕЖНОЕ ДОВОЛЬСТВИЕ ВОЕННОСЛУЖАЩИХ В ЗОНЕ СВО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0" name="CustomShape 11"/>
          <p:cNvSpPr/>
          <p:nvPr/>
        </p:nvSpPr>
        <p:spPr>
          <a:xfrm>
            <a:off x="421920" y="5068080"/>
            <a:ext cx="344880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Impact"/>
              </a:rPr>
              <a:t>ДОПОЛНИТЕЛЬНЫЕ ВЫПЛАТЫ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b050"/>
                </a:solidFill>
                <a:latin typeface="Impact"/>
              </a:rPr>
              <a:t>ЗА КАЖДЫЕ СУТКИ НЕПОСРЕДСТВЕННОГО УЧАСТИЯ В АКТИВНЫХ </a:t>
            </a:r>
            <a:r>
              <a:rPr b="0" lang="ru-RU" sz="1600" spc="-1" strike="noStrike">
                <a:solidFill>
                  <a:srgbClr val="00b050"/>
                </a:solidFill>
                <a:latin typeface="Impact"/>
              </a:rPr>
              <a:t>НАСТУПАТЕЛЬНЫХ</a:t>
            </a:r>
            <a:r>
              <a:rPr b="0" lang="ru-RU" sz="1400" spc="-1" strike="noStrike">
                <a:solidFill>
                  <a:srgbClr val="00b050"/>
                </a:solidFill>
                <a:latin typeface="Impact"/>
              </a:rPr>
              <a:t>  И ОБОРОНИТЕЛЬНЫХ ДЕЙСТВИЯХ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b050"/>
                </a:solidFill>
                <a:latin typeface="Impact"/>
              </a:rPr>
              <a:t>8 ТЫСЯЧ РУБЛЕЙ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5000" contrast="-72000"/>
                    </a14:imgEffect>
                  </a14:imgLayer>
                </a14:imgProps>
              </a:ext>
            </a:extLst>
          </a:blip>
          <a:srcRect l="19107" t="0" r="22095" b="0"/>
          <a:stretch/>
        </p:blipFill>
        <p:spPr>
          <a:xfrm>
            <a:off x="1871640" y="930240"/>
            <a:ext cx="631440" cy="55152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25" descr="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792920" y="5212800"/>
            <a:ext cx="2971800" cy="198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6" descr=""/>
          <p:cNvPicPr/>
          <p:nvPr/>
        </p:nvPicPr>
        <p:blipFill>
          <a:blip r:embed="rId1"/>
          <a:stretch/>
        </p:blipFill>
        <p:spPr>
          <a:xfrm>
            <a:off x="0" y="1072080"/>
            <a:ext cx="10764360" cy="592740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610560" y="5483160"/>
            <a:ext cx="497592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ЗА УНИЧТОЖЕННИЕ БМП, БМД, БТР, МТЛБ,САУ, С-300, «БУК», «ТОР»,  «ОСА», «БПЛА», БМ «РСЗО»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50 ТЫСЯЧ РУБЛЕЙ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5" name="Рисунок 25" descr=""/>
          <p:cNvPicPr/>
          <p:nvPr/>
        </p:nvPicPr>
        <p:blipFill>
          <a:blip r:embed="rId2"/>
          <a:stretch/>
        </p:blipFill>
        <p:spPr>
          <a:xfrm>
            <a:off x="4857120" y="3147480"/>
            <a:ext cx="1050120" cy="804240"/>
          </a:xfrm>
          <a:prstGeom prst="rect">
            <a:avLst/>
          </a:prstGeom>
          <a:ln>
            <a:noFill/>
          </a:ln>
        </p:spPr>
      </p:pic>
      <p:pic>
        <p:nvPicPr>
          <p:cNvPr id="126" name="Рисунок 10" descr=""/>
          <p:cNvPicPr/>
          <p:nvPr/>
        </p:nvPicPr>
        <p:blipFill>
          <a:blip r:embed="rId3"/>
          <a:stretch/>
        </p:blipFill>
        <p:spPr>
          <a:xfrm>
            <a:off x="1861200" y="1505520"/>
            <a:ext cx="1050120" cy="80424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1" descr=""/>
          <p:cNvPicPr/>
          <p:nvPr/>
        </p:nvPicPr>
        <p:blipFill>
          <a:blip r:embed="rId4"/>
          <a:stretch/>
        </p:blipFill>
        <p:spPr>
          <a:xfrm>
            <a:off x="7954920" y="1505520"/>
            <a:ext cx="1050120" cy="85176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12" descr=""/>
          <p:cNvPicPr/>
          <p:nvPr/>
        </p:nvPicPr>
        <p:blipFill>
          <a:blip r:embed="rId5"/>
          <a:stretch/>
        </p:blipFill>
        <p:spPr>
          <a:xfrm>
            <a:off x="2579040" y="4687200"/>
            <a:ext cx="1038960" cy="7952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387720" y="2316240"/>
            <a:ext cx="39974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ЗА УНИЧТОЖЕННЫЙ САМОЛЕТ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300 ТЫСЯЧ РУБЛЕЙ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6410160" y="2367000"/>
            <a:ext cx="414000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ЗА УНИЧТОЖЕННЫЙ ВЕРТОЛЕТ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200 ТЫСЯЧ РУБЛЕЙ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0" y="18684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ВЫПЛАТЫ ЗА ОСОБЫЕ ОТЛИЧИЯ В ХОДЕ БД ПРИ УЧАСТИИ В СВО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663000" y="3951720"/>
            <a:ext cx="343836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ЗА УНИЧТОЖЕННЫЙ ТАНК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100 ТЫСЯЧ РУБЛЕЙ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3" name="Рисунок 30" descr=""/>
          <p:cNvPicPr/>
          <p:nvPr/>
        </p:nvPicPr>
        <p:blipFill>
          <a:blip r:embed="rId6"/>
          <a:stretch/>
        </p:blipFill>
        <p:spPr>
          <a:xfrm>
            <a:off x="7790760" y="4709880"/>
            <a:ext cx="1027080" cy="772920"/>
          </a:xfrm>
          <a:prstGeom prst="rect">
            <a:avLst/>
          </a:prstGeom>
          <a:ln>
            <a:noFill/>
          </a:ln>
        </p:spPr>
      </p:pic>
      <p:sp>
        <p:nvSpPr>
          <p:cNvPr id="134" name="CustomShape 6"/>
          <p:cNvSpPr/>
          <p:nvPr/>
        </p:nvSpPr>
        <p:spPr>
          <a:xfrm>
            <a:off x="6410160" y="5483160"/>
            <a:ext cx="378828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ea5e10"/>
                </a:solidFill>
                <a:latin typeface="Impact"/>
              </a:rPr>
              <a:t>ЗА УНИЧТОЖЕНИЕ ЖИВОЙ СИЛЫ ПРОТИВНИКА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100 ТЫСЯЧ РУБЛЕЙ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18432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ДЕНЕЖНЫЕ ВЫПЛАТЫ РАНЕНЫМ УЧАСТНИКАМ СВО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36" name="Рисунок 4" descr=""/>
          <p:cNvPicPr/>
          <p:nvPr/>
        </p:nvPicPr>
        <p:blipFill>
          <a:blip r:embed="rId1"/>
          <a:stretch/>
        </p:blipFill>
        <p:spPr>
          <a:xfrm>
            <a:off x="2262600" y="1009800"/>
            <a:ext cx="1033200" cy="78984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6" descr=""/>
          <p:cNvPicPr/>
          <p:nvPr/>
        </p:nvPicPr>
        <p:blipFill>
          <a:blip r:embed="rId2"/>
          <a:stretch/>
        </p:blipFill>
        <p:spPr>
          <a:xfrm rot="190800">
            <a:off x="263880" y="2207160"/>
            <a:ext cx="4377960" cy="124056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7" descr=""/>
          <p:cNvPicPr/>
          <p:nvPr/>
        </p:nvPicPr>
        <p:blipFill>
          <a:blip r:embed="rId3"/>
          <a:stretch/>
        </p:blipFill>
        <p:spPr>
          <a:xfrm>
            <a:off x="4496400" y="1255680"/>
            <a:ext cx="1035000" cy="79092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9" descr=""/>
          <p:cNvPicPr/>
          <p:nvPr/>
        </p:nvPicPr>
        <p:blipFill>
          <a:blip r:embed="rId4"/>
          <a:stretch/>
        </p:blipFill>
        <p:spPr>
          <a:xfrm>
            <a:off x="5708520" y="2618280"/>
            <a:ext cx="1027080" cy="78516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13" descr=""/>
          <p:cNvPicPr/>
          <p:nvPr/>
        </p:nvPicPr>
        <p:blipFill>
          <a:blip r:embed="rId5"/>
          <a:stretch/>
        </p:blipFill>
        <p:spPr>
          <a:xfrm>
            <a:off x="6959160" y="1800360"/>
            <a:ext cx="3686400" cy="242136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10" descr=""/>
          <p:cNvPicPr/>
          <p:nvPr/>
        </p:nvPicPr>
        <p:blipFill>
          <a:blip r:embed="rId6"/>
          <a:stretch/>
        </p:blipFill>
        <p:spPr>
          <a:xfrm>
            <a:off x="232920" y="4067640"/>
            <a:ext cx="10266480" cy="247500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59" descr=""/>
          <p:cNvPicPr/>
          <p:nvPr/>
        </p:nvPicPr>
        <p:blipFill>
          <a:blip r:embed="rId7"/>
          <a:stretch/>
        </p:blipFill>
        <p:spPr>
          <a:xfrm>
            <a:off x="6959160" y="594000"/>
            <a:ext cx="3686400" cy="215424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881280" y="2372040"/>
            <a:ext cx="31575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b050"/>
                </a:solidFill>
                <a:latin typeface="Impact"/>
              </a:rPr>
              <a:t>РАНЕНЫЙ УЧАСТНИК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b050"/>
                </a:solidFill>
                <a:latin typeface="Impact"/>
              </a:rPr>
              <a:t>ИМЕЕТ ПРАВО НА УКАЗАННЫЕ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b050"/>
                </a:solidFill>
                <a:latin typeface="Impact"/>
              </a:rPr>
              <a:t>ВЫПЛАТЫ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7710120" y="1255680"/>
            <a:ext cx="2183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ЛЕГКОЕ РАНЕНИЕ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74 211,60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7589160" y="2595600"/>
            <a:ext cx="24260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ТЯЖЕЛОЕ РАНЕНИЕ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296 846,40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677880" y="4222080"/>
            <a:ext cx="939024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ЕДИНОВРЕМЕННАЯ ВЫПЛАТА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07d2c"/>
                </a:solidFill>
                <a:latin typeface="Impact"/>
              </a:rPr>
              <a:t> </a:t>
            </a: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3 000 000 РУБ.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ЕДИНОВРЕМЕННОЕ ПОСОБИЕ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fcf059"/>
                </a:solidFill>
                <a:latin typeface="Impact"/>
              </a:rPr>
              <a:t>( ПРИ УВОЛЬНЕНИИ В СВЯЗИ С ПРИЗНАНИЕМ НЕ ГОДНЫМ К ВОЕННОЙ СЛУЖБЕ ВСЛЕДСТВИЕ ВОЕННОЙ ТРАВМЫ )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2 968 464,04 РУБ.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59" descr=""/>
          <p:cNvPicPr/>
          <p:nvPr/>
        </p:nvPicPr>
        <p:blipFill>
          <a:blip r:embed="rId1"/>
          <a:stretch/>
        </p:blipFill>
        <p:spPr>
          <a:xfrm>
            <a:off x="210600" y="642240"/>
            <a:ext cx="10376640" cy="217944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0" y="119160"/>
            <a:ext cx="10764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cf059"/>
                </a:solidFill>
                <a:latin typeface="Impact"/>
              </a:rPr>
              <a:t>ВЫПЛАТЫ УЧАСТНИКАМ СВО ПОЛУЧИВШИМ ИНВАЛИДНОСТЬ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9" name="Рисунок 62" descr=""/>
          <p:cNvPicPr/>
          <p:nvPr/>
        </p:nvPicPr>
        <p:blipFill>
          <a:blip r:embed="rId2"/>
          <a:stretch/>
        </p:blipFill>
        <p:spPr>
          <a:xfrm>
            <a:off x="210600" y="2979720"/>
            <a:ext cx="10376640" cy="198612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63" descr=""/>
          <p:cNvPicPr/>
          <p:nvPr/>
        </p:nvPicPr>
        <p:blipFill>
          <a:blip r:embed="rId3"/>
          <a:stretch/>
        </p:blipFill>
        <p:spPr>
          <a:xfrm>
            <a:off x="210600" y="5060880"/>
            <a:ext cx="10376640" cy="20178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520200" y="792000"/>
            <a:ext cx="9805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ПЕНСИЯ ПО ИНВАЛИДНОСТИ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520200" y="3099960"/>
            <a:ext cx="9805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СТРАХОВОЕ ОБЕСПЕЧЕНИЕ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520200" y="5197320"/>
            <a:ext cx="9805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ea5e10"/>
                </a:solidFill>
                <a:latin typeface="Impact"/>
              </a:rPr>
              <a:t>ЕЖЕМЕСЯЧНАЯ ДЕНЕЖНАЯ КОМПЕНСАЦИЯ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730800" y="1467360"/>
            <a:ext cx="2679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85% ОТ СУММЫ ДД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3953160" y="1499760"/>
            <a:ext cx="2679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85% ОТ СУММЫ ДД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7484760" y="1467360"/>
            <a:ext cx="2679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III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50% ОТ СУММЫ ДД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7" name="CustomShape 8"/>
          <p:cNvSpPr/>
          <p:nvPr/>
        </p:nvSpPr>
        <p:spPr>
          <a:xfrm>
            <a:off x="743760" y="3623040"/>
            <a:ext cx="23209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2 226 348,04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8" name="CustomShape 9"/>
          <p:cNvSpPr/>
          <p:nvPr/>
        </p:nvSpPr>
        <p:spPr>
          <a:xfrm>
            <a:off x="4152240" y="3623040"/>
            <a:ext cx="2281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1 484 232,03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9" name="CustomShape 10"/>
          <p:cNvSpPr/>
          <p:nvPr/>
        </p:nvSpPr>
        <p:spPr>
          <a:xfrm>
            <a:off x="744480" y="5720760"/>
            <a:ext cx="2188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20 779,26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0" name="CustomShape 11"/>
          <p:cNvSpPr/>
          <p:nvPr/>
        </p:nvSpPr>
        <p:spPr>
          <a:xfrm>
            <a:off x="4199040" y="5720760"/>
            <a:ext cx="2188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10 389,62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1" name="CustomShape 12"/>
          <p:cNvSpPr/>
          <p:nvPr/>
        </p:nvSpPr>
        <p:spPr>
          <a:xfrm>
            <a:off x="7962840" y="5720760"/>
            <a:ext cx="2188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III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4 155,85 РУБ.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2" name="CustomShape 13"/>
          <p:cNvSpPr/>
          <p:nvPr/>
        </p:nvSpPr>
        <p:spPr>
          <a:xfrm>
            <a:off x="7962840" y="3623040"/>
            <a:ext cx="21880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III ГРУППА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ea5e10"/>
                </a:solidFill>
                <a:latin typeface="Impact"/>
              </a:rPr>
              <a:t>ИНВАЛИДНОСТИ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cf059"/>
                </a:solidFill>
                <a:latin typeface="Impact"/>
              </a:rPr>
              <a:t>742 116,02 РУБ.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88844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88844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2490</TotalTime>
  <Application>LibreOffice/6.1.6.3$Linux_X86_64 LibreOffice_project/10$Build-3</Application>
  <Words>1167</Words>
  <Paragraphs>278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2022-10-04T18:30:17Z</dcterms:created>
  <dc:creator>ВПР</dc:creator>
  <dc:description/>
  <dc:language>ru-RU</dc:language>
  <cp:lastModifiedBy>Надежда</cp:lastModifiedBy>
  <cp:lastPrinted>2023-03-01T07:33:10Z</cp:lastPrinted>
  <dcterms:modified xsi:type="dcterms:W3CDTF">2023-03-25T07:21:34Z</dcterms:modified>
  <cp:revision>287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